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91"/>
  </p:notesMasterIdLst>
  <p:sldIdLst>
    <p:sldId id="492" r:id="rId2"/>
    <p:sldId id="584" r:id="rId3"/>
    <p:sldId id="606" r:id="rId4"/>
    <p:sldId id="562" r:id="rId5"/>
    <p:sldId id="583" r:id="rId6"/>
    <p:sldId id="563" r:id="rId7"/>
    <p:sldId id="586" r:id="rId8"/>
    <p:sldId id="587" r:id="rId9"/>
    <p:sldId id="588" r:id="rId10"/>
    <p:sldId id="589" r:id="rId11"/>
    <p:sldId id="590" r:id="rId12"/>
    <p:sldId id="591" r:id="rId13"/>
    <p:sldId id="592" r:id="rId14"/>
    <p:sldId id="593" r:id="rId15"/>
    <p:sldId id="594" r:id="rId16"/>
    <p:sldId id="595" r:id="rId17"/>
    <p:sldId id="596" r:id="rId18"/>
    <p:sldId id="598" r:id="rId19"/>
    <p:sldId id="597" r:id="rId20"/>
    <p:sldId id="607" r:id="rId21"/>
    <p:sldId id="608" r:id="rId22"/>
    <p:sldId id="609" r:id="rId23"/>
    <p:sldId id="610" r:id="rId24"/>
    <p:sldId id="611" r:id="rId25"/>
    <p:sldId id="612" r:id="rId26"/>
    <p:sldId id="613" r:id="rId27"/>
    <p:sldId id="615" r:id="rId28"/>
    <p:sldId id="614" r:id="rId29"/>
    <p:sldId id="616" r:id="rId30"/>
    <p:sldId id="617" r:id="rId31"/>
    <p:sldId id="618" r:id="rId32"/>
    <p:sldId id="619" r:id="rId33"/>
    <p:sldId id="620" r:id="rId34"/>
    <p:sldId id="621" r:id="rId35"/>
    <p:sldId id="622" r:id="rId36"/>
    <p:sldId id="623" r:id="rId37"/>
    <p:sldId id="625" r:id="rId38"/>
    <p:sldId id="624" r:id="rId39"/>
    <p:sldId id="626" r:id="rId40"/>
    <p:sldId id="627" r:id="rId41"/>
    <p:sldId id="628" r:id="rId42"/>
    <p:sldId id="582" r:id="rId43"/>
    <p:sldId id="564" r:id="rId44"/>
    <p:sldId id="630" r:id="rId45"/>
    <p:sldId id="631" r:id="rId46"/>
    <p:sldId id="629" r:id="rId47"/>
    <p:sldId id="632" r:id="rId48"/>
    <p:sldId id="633" r:id="rId49"/>
    <p:sldId id="634" r:id="rId50"/>
    <p:sldId id="635" r:id="rId51"/>
    <p:sldId id="636" r:id="rId52"/>
    <p:sldId id="637" r:id="rId53"/>
    <p:sldId id="581" r:id="rId54"/>
    <p:sldId id="565" r:id="rId55"/>
    <p:sldId id="638" r:id="rId56"/>
    <p:sldId id="639" r:id="rId57"/>
    <p:sldId id="640" r:id="rId58"/>
    <p:sldId id="641" r:id="rId59"/>
    <p:sldId id="642" r:id="rId60"/>
    <p:sldId id="644" r:id="rId61"/>
    <p:sldId id="643" r:id="rId62"/>
    <p:sldId id="645" r:id="rId63"/>
    <p:sldId id="646" r:id="rId64"/>
    <p:sldId id="647" r:id="rId65"/>
    <p:sldId id="649" r:id="rId66"/>
    <p:sldId id="648" r:id="rId67"/>
    <p:sldId id="650" r:id="rId68"/>
    <p:sldId id="651" r:id="rId69"/>
    <p:sldId id="653" r:id="rId70"/>
    <p:sldId id="652" r:id="rId71"/>
    <p:sldId id="654" r:id="rId72"/>
    <p:sldId id="580" r:id="rId73"/>
    <p:sldId id="566" r:id="rId74"/>
    <p:sldId id="579" r:id="rId75"/>
    <p:sldId id="567" r:id="rId76"/>
    <p:sldId id="576" r:id="rId77"/>
    <p:sldId id="570" r:id="rId78"/>
    <p:sldId id="575" r:id="rId79"/>
    <p:sldId id="571" r:id="rId80"/>
    <p:sldId id="599" r:id="rId81"/>
    <p:sldId id="605" r:id="rId82"/>
    <p:sldId id="600" r:id="rId83"/>
    <p:sldId id="602" r:id="rId84"/>
    <p:sldId id="601" r:id="rId85"/>
    <p:sldId id="603" r:id="rId86"/>
    <p:sldId id="604" r:id="rId87"/>
    <p:sldId id="574" r:id="rId88"/>
    <p:sldId id="573" r:id="rId89"/>
    <p:sldId id="560" r:id="rId9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5pPr>
    <a:lvl6pPr marL="22860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6pPr>
    <a:lvl7pPr marL="27432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7pPr>
    <a:lvl8pPr marL="32004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8pPr>
    <a:lvl9pPr marL="36576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6FC9F1"/>
    <a:srgbClr val="FF9797"/>
    <a:srgbClr val="C2E59B"/>
    <a:srgbClr val="B0DD7F"/>
    <a:srgbClr val="2E6480"/>
    <a:srgbClr val="A613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6" autoAdjust="0"/>
    <p:restoredTop sz="60835" autoAdjust="0"/>
  </p:normalViewPr>
  <p:slideViewPr>
    <p:cSldViewPr>
      <p:cViewPr>
        <p:scale>
          <a:sx n="67" d="100"/>
          <a:sy n="67" d="100"/>
        </p:scale>
        <p:origin x="864" y="144"/>
      </p:cViewPr>
      <p:guideLst>
        <p:guide orient="horz" pos="2160"/>
        <p:guide pos="3840"/>
      </p:guideLst>
    </p:cSldViewPr>
  </p:slideViewPr>
  <p:notesTextViewPr>
    <p:cViewPr>
      <p:scale>
        <a:sx n="110" d="100"/>
        <a:sy n="110" d="100"/>
      </p:scale>
      <p:origin x="0" y="0"/>
    </p:cViewPr>
  </p:notesTextViewPr>
  <p:notesViewPr>
    <p:cSldViewPr>
      <p:cViewPr varScale="1">
        <p:scale>
          <a:sx n="54" d="100"/>
          <a:sy n="54" d="100"/>
        </p:scale>
        <p:origin x="-194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443B43DF-0365-45BE-B3BE-4E16D548BFCD}" type="datetimeFigureOut">
              <a:rPr lang="en-US"/>
              <a:pPr>
                <a:defRPr/>
              </a:pPr>
              <a:t>2/27/18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9EBEA70-C239-4A7E-B4AF-4F6E659BFFC9}" type="slidenum">
              <a:rPr lang="en-US" altLang="en-US"/>
              <a:pPr/>
              <a:t>‹#›</a:t>
            </a:fld>
            <a:endParaRPr lang="en-US" altLang="en-US"/>
          </a:p>
        </p:txBody>
      </p:sp>
    </p:spTree>
    <p:extLst>
      <p:ext uri="{BB962C8B-B14F-4D97-AF65-F5344CB8AC3E}">
        <p14:creationId xmlns:p14="http://schemas.microsoft.com/office/powerpoint/2010/main" val="17661439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ocker.com/products/docker" TargetMode="External"/><Relationship Id="rId4" Type="http://schemas.openxmlformats.org/officeDocument/2006/relationships/hyperlink" Target="http://www.eclipse.org/downloads/" TargetMode="External"/><Relationship Id="rId5" Type="http://schemas.openxmlformats.org/officeDocument/2006/relationships/hyperlink" Target="http://www.oracle.com/technetwork/java/javase/downloads/jdk8-downloads-2133151.html" TargetMode="External"/><Relationship Id="rId6" Type="http://schemas.openxmlformats.org/officeDocument/2006/relationships/hyperlink" Target="http://www.eclipse.org/m2e/" TargetMode="External"/><Relationship Id="rId7" Type="http://schemas.openxmlformats.org/officeDocument/2006/relationships/hyperlink" Target="https://github.com/docker/labs"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s://docs.docker.com/engine/tutorials/dockervolumes/"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s://wiki.jenkins-ci.org/display/JENKINS/SSH+Slaves+plugin"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iki.jenkins-ci.org/display/JENKINS/Running+Jenkins+behind+Apache" TargetMode="External"/><Relationship Id="rId4" Type="http://schemas.openxmlformats.org/officeDocument/2006/relationships/hyperlink" Target="https://wiki.jenkins-ci.org/display/JENKINS/Jenkins+behind+an+NGinX+reverse+proxy"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 Id="rId3" Type="http://schemas.openxmlformats.org/officeDocument/2006/relationships/hyperlink" Target="https://github.com/sstephenson/bat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54.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51.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52.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56.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53.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57.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54.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monitor-java-applications" TargetMode="External"/><Relationship Id="rId12" Type="http://schemas.openxmlformats.org/officeDocument/2006/relationships/hyperlink" Target="https://github.com/docker/labs/blob/master/developer-tools/java/chapters/ch10-monitoring.adoc#start-java-application" TargetMode="External"/><Relationship Id="rId13" Type="http://schemas.openxmlformats.org/officeDocument/2006/relationships/hyperlink" Target="https://github.com/docker/labs/blob/master/developer-tools/java/chapters/ch10-monitoring.adoc#start-prometheus-service" TargetMode="External"/><Relationship Id="rId14"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58.xml"/><Relationship Id="rId3" Type="http://schemas.openxmlformats.org/officeDocument/2006/relationships/hyperlink" Target="https://prometheus.io/" TargetMode="External"/><Relationship Id="rId4" Type="http://schemas.openxmlformats.org/officeDocument/2006/relationships/hyperlink" Target="https://prometheus.io/docs/operating/configuration/" TargetMode="External"/><Relationship Id="rId5" Type="http://schemas.openxmlformats.org/officeDocument/2006/relationships/hyperlink" Target="https://github.com/docker/labs/blob/master/developer-tools/java/chapters/ch10-monitoring.adoc#prometheus" TargetMode="External"/><Relationship Id="rId6" Type="http://schemas.openxmlformats.org/officeDocument/2006/relationships/hyperlink" Target="https://github.com/docker/labs/blob/master/developer-tools/java/chapters/ch10-monitoring.adoc#docker-metrics-for-prometheus" TargetMode="External"/><Relationship Id="rId7" Type="http://schemas.openxmlformats.org/officeDocument/2006/relationships/hyperlink" Target="https://github.com/docker/labs/blob/master/developer-tools/java/chapters/ch10-monitoring.adoc#node-health" TargetMode="External"/><Relationship Id="rId8" Type="http://schemas.openxmlformats.org/officeDocument/2006/relationships/hyperlink" Target="https://github.com/docker/labs/blob/master/developer-tools/java/chapters/ch10-monitoring.adoc#query-using-promql-todo" TargetMode="External"/><Relationship Id="rId9" Type="http://schemas.openxmlformats.org/officeDocument/2006/relationships/hyperlink" Target="https://github.com/docker/labs/blob/master/developer-tools/java/chapters/ch10-monitoring.adoc#cadvisor" TargetMode="External"/><Relationship Id="rId10" Type="http://schemas.openxmlformats.org/officeDocument/2006/relationships/hyperlink" Target="https://github.com/docker/labs/blob/master/developer-tools/java/chapters/ch10-monitoring.adoc#prometheus-and-cadvisor" TargetMode="External"/></Relationships>
</file>

<file path=ppt/notesSlides/_rels/notesSlide55.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59.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56.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60.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57.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java-application" TargetMode="External"/><Relationship Id="rId12" Type="http://schemas.openxmlformats.org/officeDocument/2006/relationships/hyperlink" Target="https://github.com/docker/labs/blob/master/developer-tools/java/chapters/ch10-monitoring.adoc#start-prometheus-service" TargetMode="External"/><Relationship Id="rId13"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61.xml"/><Relationship Id="rId3" Type="http://schemas.openxmlformats.org/officeDocument/2006/relationships/hyperlink" Target="http://localhost:9323/metrics" TargetMode="External"/><Relationship Id="rId4" Type="http://schemas.openxmlformats.org/officeDocument/2006/relationships/hyperlink" Target="https://github.com/docker/labs/blob/master/developer-tools/java/chapters/ch10-monitoring.adoc#prometheus" TargetMode="External"/><Relationship Id="rId5" Type="http://schemas.openxmlformats.org/officeDocument/2006/relationships/hyperlink" Target="https://github.com/docker/labs/blob/master/developer-tools/java/chapters/ch10-monitoring.adoc#docker-metrics-for-prometheus" TargetMode="External"/><Relationship Id="rId6" Type="http://schemas.openxmlformats.org/officeDocument/2006/relationships/hyperlink" Target="https://github.com/docker/labs/blob/master/developer-tools/java/chapters/ch10-monitoring.adoc#node-health" TargetMode="External"/><Relationship Id="rId7" Type="http://schemas.openxmlformats.org/officeDocument/2006/relationships/hyperlink" Target="https://github.com/docker/labs/blob/master/developer-tools/java/chapters/ch10-monitoring.adoc#query-using-promql-todo" TargetMode="External"/><Relationship Id="rId8" Type="http://schemas.openxmlformats.org/officeDocument/2006/relationships/hyperlink" Target="https://github.com/docker/labs/blob/master/developer-tools/java/chapters/ch10-monitoring.adoc#cadvisor" TargetMode="External"/><Relationship Id="rId9" Type="http://schemas.openxmlformats.org/officeDocument/2006/relationships/hyperlink" Target="https://github.com/docker/labs/blob/master/developer-tools/java/chapters/ch10-monitoring.adoc#prometheus-and-cadvisor" TargetMode="External"/><Relationship Id="rId10" Type="http://schemas.openxmlformats.org/officeDocument/2006/relationships/hyperlink" Target="https://github.com/docker/labs/blob/master/developer-tools/java/chapters/ch10-monitoring.adoc#monitor-java-applications" TargetMode="External"/></Relationships>
</file>

<file path=ppt/notesSlides/_rels/notesSlide58.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monitor-java-applications" TargetMode="External"/><Relationship Id="rId12" Type="http://schemas.openxmlformats.org/officeDocument/2006/relationships/hyperlink" Target="https://github.com/docker/labs/blob/master/developer-tools/java/chapters/ch10-monitoring.adoc#start-java-application" TargetMode="External"/><Relationship Id="rId13" Type="http://schemas.openxmlformats.org/officeDocument/2006/relationships/hyperlink" Target="https://github.com/docker/labs/blob/master/developer-tools/java/chapters/ch10-monitoring.adoc#start-prometheus-service" TargetMode="External"/><Relationship Id="rId14"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62.xml"/><Relationship Id="rId3" Type="http://schemas.openxmlformats.org/officeDocument/2006/relationships/hyperlink" Target="http://localhost:9090/" TargetMode="External"/><Relationship Id="rId4" Type="http://schemas.openxmlformats.org/officeDocument/2006/relationships/hyperlink" Target="http://localhost:9090/targets" TargetMode="External"/><Relationship Id="rId5" Type="http://schemas.openxmlformats.org/officeDocument/2006/relationships/hyperlink" Target="https://github.com/docker/labs/blob/master/developer-tools/java/chapters/ch10-monitoring.adoc#prometheus" TargetMode="External"/><Relationship Id="rId6" Type="http://schemas.openxmlformats.org/officeDocument/2006/relationships/hyperlink" Target="https://github.com/docker/labs/blob/master/developer-tools/java/chapters/ch10-monitoring.adoc#docker-metrics-for-prometheus" TargetMode="External"/><Relationship Id="rId7" Type="http://schemas.openxmlformats.org/officeDocument/2006/relationships/hyperlink" Target="https://github.com/docker/labs/blob/master/developer-tools/java/chapters/ch10-monitoring.adoc#node-health" TargetMode="External"/><Relationship Id="rId8" Type="http://schemas.openxmlformats.org/officeDocument/2006/relationships/hyperlink" Target="https://github.com/docker/labs/blob/master/developer-tools/java/chapters/ch10-monitoring.adoc#query-using-promql-todo" TargetMode="External"/><Relationship Id="rId9" Type="http://schemas.openxmlformats.org/officeDocument/2006/relationships/hyperlink" Target="https://github.com/docker/labs/blob/master/developer-tools/java/chapters/ch10-monitoring.adoc#cadvisor" TargetMode="External"/><Relationship Id="rId10" Type="http://schemas.openxmlformats.org/officeDocument/2006/relationships/hyperlink" Target="https://github.com/docker/labs/blob/master/developer-tools/java/chapters/ch10-monitoring.adoc#prometheus-and-cadvisor" TargetMode="External"/></Relationships>
</file>

<file path=ppt/notesSlides/_rels/notesSlide59.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monitor-java-applications" TargetMode="External"/><Relationship Id="rId12" Type="http://schemas.openxmlformats.org/officeDocument/2006/relationships/hyperlink" Target="https://github.com/docker/labs/blob/master/developer-tools/java/chapters/ch10-monitoring.adoc#start-java-application" TargetMode="External"/><Relationship Id="rId13" Type="http://schemas.openxmlformats.org/officeDocument/2006/relationships/hyperlink" Target="https://github.com/docker/labs/blob/master/developer-tools/java/chapters/ch10-monitoring.adoc#start-prometheus-service" TargetMode="External"/><Relationship Id="rId14"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63.xml"/><Relationship Id="rId3" Type="http://schemas.openxmlformats.org/officeDocument/2006/relationships/hyperlink" Target="http://localhost:9090/" TargetMode="External"/><Relationship Id="rId4" Type="http://schemas.openxmlformats.org/officeDocument/2006/relationships/hyperlink" Target="http://localhost:9090/targets" TargetMode="External"/><Relationship Id="rId5" Type="http://schemas.openxmlformats.org/officeDocument/2006/relationships/hyperlink" Target="https://github.com/docker/labs/blob/master/developer-tools/java/chapters/ch10-monitoring.adoc#prometheus" TargetMode="External"/><Relationship Id="rId6" Type="http://schemas.openxmlformats.org/officeDocument/2006/relationships/hyperlink" Target="https://github.com/docker/labs/blob/master/developer-tools/java/chapters/ch10-monitoring.adoc#docker-metrics-for-prometheus" TargetMode="External"/><Relationship Id="rId7" Type="http://schemas.openxmlformats.org/officeDocument/2006/relationships/hyperlink" Target="https://github.com/docker/labs/blob/master/developer-tools/java/chapters/ch10-monitoring.adoc#node-health" TargetMode="External"/><Relationship Id="rId8" Type="http://schemas.openxmlformats.org/officeDocument/2006/relationships/hyperlink" Target="https://github.com/docker/labs/blob/master/developer-tools/java/chapters/ch10-monitoring.adoc#query-using-promql-todo" TargetMode="External"/><Relationship Id="rId9" Type="http://schemas.openxmlformats.org/officeDocument/2006/relationships/hyperlink" Target="https://github.com/docker/labs/blob/master/developer-tools/java/chapters/ch10-monitoring.adoc#cadvisor" TargetMode="External"/><Relationship Id="rId10" Type="http://schemas.openxmlformats.org/officeDocument/2006/relationships/hyperlink" Target="https://github.com/docker/labs/blob/master/developer-tools/java/chapters/ch10-monitoring.adoc#prometheus-and-cadviso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monitor-java-applications" TargetMode="External"/><Relationship Id="rId12" Type="http://schemas.openxmlformats.org/officeDocument/2006/relationships/hyperlink" Target="https://github.com/docker/labs/blob/master/developer-tools/java/chapters/ch10-monitoring.adoc#start-java-application" TargetMode="External"/><Relationship Id="rId13" Type="http://schemas.openxmlformats.org/officeDocument/2006/relationships/hyperlink" Target="https://github.com/docker/labs/blob/master/developer-tools/java/chapters/ch10-monitoring.adoc#start-prometheus-service" TargetMode="External"/><Relationship Id="rId14"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64.xml"/><Relationship Id="rId3" Type="http://schemas.openxmlformats.org/officeDocument/2006/relationships/hyperlink" Target="http://localhost:9090/" TargetMode="External"/><Relationship Id="rId4" Type="http://schemas.openxmlformats.org/officeDocument/2006/relationships/hyperlink" Target="http://localhost:9090/targets" TargetMode="External"/><Relationship Id="rId5" Type="http://schemas.openxmlformats.org/officeDocument/2006/relationships/hyperlink" Target="https://github.com/docker/labs/blob/master/developer-tools/java/chapters/ch10-monitoring.adoc#prometheus" TargetMode="External"/><Relationship Id="rId6" Type="http://schemas.openxmlformats.org/officeDocument/2006/relationships/hyperlink" Target="https://github.com/docker/labs/blob/master/developer-tools/java/chapters/ch10-monitoring.adoc#docker-metrics-for-prometheus" TargetMode="External"/><Relationship Id="rId7" Type="http://schemas.openxmlformats.org/officeDocument/2006/relationships/hyperlink" Target="https://github.com/docker/labs/blob/master/developer-tools/java/chapters/ch10-monitoring.adoc#node-health" TargetMode="External"/><Relationship Id="rId8" Type="http://schemas.openxmlformats.org/officeDocument/2006/relationships/hyperlink" Target="https://github.com/docker/labs/blob/master/developer-tools/java/chapters/ch10-monitoring.adoc#query-using-promql-todo" TargetMode="External"/><Relationship Id="rId9" Type="http://schemas.openxmlformats.org/officeDocument/2006/relationships/hyperlink" Target="https://github.com/docker/labs/blob/master/developer-tools/java/chapters/ch10-monitoring.adoc#cadvisor" TargetMode="External"/><Relationship Id="rId10" Type="http://schemas.openxmlformats.org/officeDocument/2006/relationships/hyperlink" Target="https://github.com/docker/labs/blob/master/developer-tools/java/chapters/ch10-monitoring.adoc#prometheus-and-cadvisor" TargetMode="External"/></Relationships>
</file>

<file path=ppt/notesSlides/_rels/notesSlide61.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65.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62.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66.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63.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67.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64.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68.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65.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69.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66.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70.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67.xml.rels><?xml version="1.0" encoding="UTF-8" standalone="yes"?>
<Relationships xmlns="http://schemas.openxmlformats.org/package/2006/relationships"><Relationship Id="rId11" Type="http://schemas.openxmlformats.org/officeDocument/2006/relationships/hyperlink" Target="https://github.com/docker/labs/blob/master/developer-tools/java/chapters/ch10-monitoring.adoc#start-prometheus-service" TargetMode="External"/><Relationship Id="rId12" Type="http://schemas.openxmlformats.org/officeDocument/2006/relationships/hyperlink" Target="https://github.com/docker/labs/blob/master/developer-tools/java/chapters/ch10-monitoring.adoc#view-application-metrics" TargetMode="External"/><Relationship Id="rId1" Type="http://schemas.openxmlformats.org/officeDocument/2006/relationships/notesMaster" Target="../notesMasters/notesMaster1.xml"/><Relationship Id="rId2" Type="http://schemas.openxmlformats.org/officeDocument/2006/relationships/slide" Target="../slides/slide71.xml"/><Relationship Id="rId3" Type="http://schemas.openxmlformats.org/officeDocument/2006/relationships/hyperlink" Target="https://github.com/docker/labs/blob/master/developer-tools/java/chapters/ch10-monitoring.adoc#prometheus" TargetMode="External"/><Relationship Id="rId4" Type="http://schemas.openxmlformats.org/officeDocument/2006/relationships/hyperlink" Target="https://github.com/docker/labs/blob/master/developer-tools/java/chapters/ch10-monitoring.adoc#docker-metrics-for-prometheus" TargetMode="External"/><Relationship Id="rId5" Type="http://schemas.openxmlformats.org/officeDocument/2006/relationships/hyperlink" Target="https://github.com/docker/labs/blob/master/developer-tools/java/chapters/ch10-monitoring.adoc#node-health" TargetMode="External"/><Relationship Id="rId6" Type="http://schemas.openxmlformats.org/officeDocument/2006/relationships/hyperlink" Target="https://github.com/docker/labs/blob/master/developer-tools/java/chapters/ch10-monitoring.adoc#query-using-promql-todo" TargetMode="External"/><Relationship Id="rId7" Type="http://schemas.openxmlformats.org/officeDocument/2006/relationships/hyperlink" Target="https://github.com/docker/labs/blob/master/developer-tools/java/chapters/ch10-monitoring.adoc#cadvisor" TargetMode="External"/><Relationship Id="rId8" Type="http://schemas.openxmlformats.org/officeDocument/2006/relationships/hyperlink" Target="https://github.com/docker/labs/blob/master/developer-tools/java/chapters/ch10-monitoring.adoc#prometheus-and-cadvisor" TargetMode="External"/><Relationship Id="rId9" Type="http://schemas.openxmlformats.org/officeDocument/2006/relationships/hyperlink" Target="https://github.com/docker/labs/blob/master/developer-tools/java/chapters/ch10-monitoring.adoc#monitor-java-applications" TargetMode="External"/><Relationship Id="rId10" Type="http://schemas.openxmlformats.org/officeDocument/2006/relationships/hyperlink" Target="https://github.com/docker/labs/blob/master/developer-tools/java/chapters/ch10-monitoring.adoc#start-java-application"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github.com/docker/labs/blob/master/developer-tools/java/chapters/ch10-monitoring.adoc#monitor-java-applications" TargetMode="External"/><Relationship Id="rId4" Type="http://schemas.openxmlformats.org/officeDocument/2006/relationships/hyperlink" Target="https://github.com/docker/labs/blob/master/developer-tools/java/chapters/ch10-monitoring.adoc#start-java-application" TargetMode="External"/><Relationship Id="rId5" Type="http://schemas.openxmlformats.org/officeDocument/2006/relationships/hyperlink" Target="https://github.com/docker/labs/blob/master/developer-tools/java/chapters/ch10-monitoring.adoc#start-prometheus-service" TargetMode="External"/><Relationship Id="rId6" Type="http://schemas.openxmlformats.org/officeDocument/2006/relationships/hyperlink" Target="https://github.com/docker/labs/blob/master/developer-tools/java/chapters/ch10-monitoring.adoc#view-application-metrics" TargetMode="External"/><Relationship Id="rId7" Type="http://schemas.openxmlformats.org/officeDocument/2006/relationships/hyperlink" Target="https://github.com/docker/labs/blob/master/developer-tools/java/chapters/ch10-monitoring.adoc#grafana" TargetMode="External"/><Relationship Id="rId8" Type="http://schemas.openxmlformats.org/officeDocument/2006/relationships/hyperlink" Target="https://github.com/docker/labs/blob/master/developer-tools/java/chapters/ch10-monitoring.adoc#start-grafana" TargetMode="External"/><Relationship Id="rId9" Type="http://schemas.openxmlformats.org/officeDocument/2006/relationships/hyperlink" Target="https://github.com/docker/labs/blob/master/developer-tools/java/chapters/ch10-monitoring.adoc#add-prometheus-as-data-source" TargetMode="External"/><Relationship Id="rId10" Type="http://schemas.openxmlformats.org/officeDocument/2006/relationships/hyperlink" Target="https://github.com/docker/labs/blob/master/developer-tools/java/chapters/ch10-monitoring.adoc#create-chart-with-prometheus-data-source" TargetMode="External"/><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 Id="rId3" Type="http://schemas.openxmlformats.org/officeDocument/2006/relationships/hyperlink" Target="https://docs.docker.com/engine/userguide/eng-image/multistage-build/"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 Id="rId3" Type="http://schemas.openxmlformats.org/officeDocument/2006/relationships/hyperlink" Target="https://docs.docker.com/engine/userguide/eng-image/baseimages/"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docker.com/engine/userguide/storagedriver/" TargetMode="External"/><Relationship Id="rId4" Type="http://schemas.openxmlformats.org/officeDocument/2006/relationships/hyperlink" Target="https://docs.docker.com/engine/admin/volumes/volumes/" TargetMode="External"/><Relationship Id="rId5" Type="http://schemas.openxmlformats.org/officeDocument/2006/relationships/hyperlink" Target="https://docs.docker.com/engine/admin/volumes/bind-mounts/" TargetMode="External"/><Relationship Id="rId6" Type="http://schemas.openxmlformats.org/officeDocument/2006/relationships/hyperlink" Target="https://docs.docker.com/engine/swarm/secrets/" TargetMode="External"/><Relationship Id="rId7" Type="http://schemas.openxmlformats.org/officeDocument/2006/relationships/hyperlink" Target="https://docs.docker.com/engine/swarm/configs/" TargetMode="External"/><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docker.com/engine/swarm/secrets/" TargetMode="External"/><Relationship Id="rId4" Type="http://schemas.openxmlformats.org/officeDocument/2006/relationships/hyperlink" Target="https://docs.docker.com/engine/swarm/configs/" TargetMode="External"/><Relationship Id="rId5" Type="http://schemas.openxmlformats.org/officeDocument/2006/relationships/hyperlink" Target="https://docs.docker.com/docker-for-aws/persistent-data-volumes/" TargetMode="External"/><Relationship Id="rId6" Type="http://schemas.openxmlformats.org/officeDocument/2006/relationships/hyperlink" Target="https://docs.docker.com/develop/docker-for-azure/persistent-data-volumes/" TargetMode="External"/><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docker.com/docker-cloud/builds/automated-build/" TargetMode="External"/><Relationship Id="rId4" Type="http://schemas.openxmlformats.org/officeDocument/2006/relationships/hyperlink" Target="https://docs.docker.com/enterprise/" TargetMode="External"/><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 Id="rId3" Type="http://schemas.openxmlformats.org/officeDocument/2006/relationships/hyperlink" Target="https://docs.docker.com/engine/security/userns-remap/"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hub.docker.com/explore/" TargetMode="External"/><Relationship Id="rId4" Type="http://schemas.openxmlformats.org/officeDocument/2006/relationships/hyperlink" Target="https://docs.docker.com/docker-hub/official_repos/" TargetMode="External"/><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1</a:t>
            </a:fld>
            <a:endParaRPr lang="en-US" altLang="en-US"/>
          </a:p>
        </p:txBody>
      </p:sp>
    </p:spTree>
    <p:extLst>
      <p:ext uri="{BB962C8B-B14F-4D97-AF65-F5344CB8AC3E}">
        <p14:creationId xmlns:p14="http://schemas.microsoft.com/office/powerpoint/2010/main" val="68381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Building the application</a:t>
            </a:r>
          </a:p>
          <a:p>
            <a:endParaRPr lang="en-US" b="0" dirty="0" smtClean="0"/>
          </a:p>
          <a:p>
            <a:r>
              <a:rPr lang="en-US" b="0" dirty="0" smtClean="0"/>
              <a:t>Enter a `Name` for the configuration.</a:t>
            </a:r>
          </a:p>
          <a:p>
            <a:endParaRPr lang="en-US" b="0" dirty="0" smtClean="0"/>
          </a:p>
          <a:p>
            <a:r>
              <a:rPr lang="en-US" b="0" dirty="0" smtClean="0"/>
              <a:t>Set the base direct of the application `&lt;path&gt;/registration-</a:t>
            </a:r>
            <a:r>
              <a:rPr lang="en-US" b="0" dirty="0" err="1" smtClean="0"/>
              <a:t>docker</a:t>
            </a:r>
            <a:r>
              <a:rPr lang="en-US" b="0" dirty="0" smtClean="0"/>
              <a:t>/app`.</a:t>
            </a:r>
          </a:p>
          <a:p>
            <a:endParaRPr lang="en-US" b="0" dirty="0" smtClean="0"/>
          </a:p>
          <a:p>
            <a:r>
              <a:rPr lang="en-US" b="0" dirty="0" smtClean="0"/>
              <a:t>Set the `Goals` to `clean install`.</a:t>
            </a:r>
          </a:p>
          <a:p>
            <a:endParaRPr lang="en-US" b="0" dirty="0" smtClean="0"/>
          </a:p>
          <a:p>
            <a:r>
              <a:rPr lang="en-US" b="0" dirty="0" smtClean="0"/>
              <a:t>Click `</a:t>
            </a:r>
            <a:r>
              <a:rPr lang="en-US" b="0" dirty="0" err="1" smtClean="0"/>
              <a:t>Apply`Click</a:t>
            </a:r>
            <a:r>
              <a:rPr lang="en-US" b="0" dirty="0" smtClean="0"/>
              <a:t> `Run`</a:t>
            </a:r>
          </a:p>
          <a:p>
            <a:endParaRPr lang="en-US" b="0" dirty="0" smtClean="0"/>
          </a:p>
          <a:p>
            <a:r>
              <a:rPr lang="en-US" b="0" dirty="0" smtClean="0"/>
              <a:t>![](images/</a:t>
            </a:r>
            <a:r>
              <a:rPr lang="en-US" b="0" dirty="0" err="1" smtClean="0"/>
              <a:t>eclipse_maven_run_config_apply.png</a:t>
            </a:r>
            <a:r>
              <a:rPr lang="en-US" b="0" dirty="0" smtClean="0"/>
              <a:t>)</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a:t>
            </a:fld>
            <a:endParaRPr lang="en-US" altLang="en-US"/>
          </a:p>
        </p:txBody>
      </p:sp>
    </p:spTree>
    <p:extLst>
      <p:ext uri="{BB962C8B-B14F-4D97-AF65-F5344CB8AC3E}">
        <p14:creationId xmlns:p14="http://schemas.microsoft.com/office/powerpoint/2010/main" val="204254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Building the application</a:t>
            </a:r>
          </a:p>
          <a:p>
            <a:endParaRPr lang="en-US" b="0" dirty="0" smtClean="0"/>
          </a:p>
          <a:p>
            <a:r>
              <a:rPr lang="en-US" b="0" dirty="0" smtClean="0"/>
              <a:t>Click `</a:t>
            </a:r>
            <a:r>
              <a:rPr lang="en-US" b="0" dirty="0" err="1" smtClean="0"/>
              <a:t>Apply`Click</a:t>
            </a:r>
            <a:r>
              <a:rPr lang="en-US" b="0" dirty="0" smtClean="0"/>
              <a:t> `Run`</a:t>
            </a:r>
          </a:p>
          <a:p>
            <a:endParaRPr lang="en-US" b="0" dirty="0" smtClean="0"/>
          </a:p>
          <a:p>
            <a:r>
              <a:rPr lang="en-US" b="0" dirty="0" smtClean="0"/>
              <a:t>![](images/</a:t>
            </a:r>
            <a:r>
              <a:rPr lang="en-US" b="0" dirty="0" err="1" smtClean="0"/>
              <a:t>eclipse_maven_run_config_apply.png</a:t>
            </a:r>
            <a:r>
              <a:rPr lang="en-US" b="0" dirty="0" smtClean="0"/>
              <a:t>)</a:t>
            </a:r>
          </a:p>
          <a:p>
            <a:endParaRPr lang="en-US" b="1" dirty="0" smtClean="0"/>
          </a:p>
          <a:p>
            <a:r>
              <a:rPr lang="en-US" b="1" dirty="0" smtClean="0"/>
              <a:t>Running the application</a:t>
            </a:r>
          </a:p>
          <a:p>
            <a:r>
              <a:rPr lang="en-US" b="0" dirty="0" smtClean="0"/>
              <a:t>Open a terminal and go to the application directory. Start the application with </a:t>
            </a:r>
            <a:r>
              <a:rPr lang="en-US" b="0" dirty="0" err="1" smtClean="0"/>
              <a:t>docker</a:t>
            </a:r>
            <a:r>
              <a:rPr lang="en-US" b="0" dirty="0" smtClean="0"/>
              <a:t>-compose</a:t>
            </a:r>
          </a:p>
          <a:p>
            <a:endParaRPr lang="en-US" b="0" dirty="0" smtClean="0"/>
          </a:p>
          <a:p>
            <a:r>
              <a:rPr lang="en-US" b="0" dirty="0" smtClean="0"/>
              <a:t>&lt;pre&gt;&amp;</a:t>
            </a:r>
            <a:r>
              <a:rPr lang="en-US" b="0" dirty="0" err="1" smtClean="0"/>
              <a:t>gt</a:t>
            </a:r>
            <a:r>
              <a:rPr lang="en-US" b="0" dirty="0" smtClean="0"/>
              <a:t>; </a:t>
            </a:r>
            <a:r>
              <a:rPr lang="en-US" b="0" dirty="0" err="1" smtClean="0"/>
              <a:t>docker</a:t>
            </a:r>
            <a:r>
              <a:rPr lang="en-US" b="0" dirty="0" smtClean="0"/>
              <a:t>-compose up &lt;/pre&gt;</a:t>
            </a:r>
          </a:p>
          <a:p>
            <a:endParaRPr lang="en-US" b="0" dirty="0" smtClean="0"/>
          </a:p>
          <a:p>
            <a:r>
              <a:rPr lang="en-US" b="0" dirty="0" smtClean="0"/>
              <a:t>Docker will build the images for Apache Tomcat and MySQL and start the containers. It will also mount the application directory (`./app/target/</a:t>
            </a:r>
            <a:r>
              <a:rPr lang="en-US" b="0" dirty="0" err="1" smtClean="0"/>
              <a:t>UserSignup</a:t>
            </a:r>
            <a:r>
              <a:rPr lang="en-US" b="0" dirty="0" smtClean="0"/>
              <a:t>`) as a data volume on the host system to the Tomcat </a:t>
            </a:r>
            <a:r>
              <a:rPr lang="en-US" b="0" dirty="0" err="1" smtClean="0"/>
              <a:t>webapps</a:t>
            </a:r>
            <a:r>
              <a:rPr lang="en-US" b="0" dirty="0" smtClean="0"/>
              <a:t> directory in the web server container. </a:t>
            </a:r>
          </a:p>
          <a:p>
            <a:endParaRPr lang="en-US" b="0" dirty="0" smtClean="0"/>
          </a:p>
          <a:p>
            <a:r>
              <a:rPr lang="en-US" b="0" dirty="0" smtClean="0"/>
              <a:t>Open a browser window and go to:</a:t>
            </a:r>
          </a:p>
          <a:p>
            <a:r>
              <a:rPr lang="en-US" b="0" dirty="0" smtClean="0"/>
              <a:t>'localhost:8080'; you should see the Tomcat home page</a:t>
            </a:r>
          </a:p>
          <a:p>
            <a:endParaRPr lang="en-US" b="0" dirty="0" smtClean="0"/>
          </a:p>
          <a:p>
            <a:r>
              <a:rPr lang="en-US" b="0" dirty="0" smtClean="0"/>
              <a:t>![](images/tomcat_home3.png)</a:t>
            </a:r>
          </a:p>
          <a:p>
            <a:endParaRPr lang="en-US" b="0" dirty="0" smtClean="0"/>
          </a:p>
          <a:p>
            <a:r>
              <a:rPr lang="en-US" b="0" dirty="0" smtClean="0"/>
              <a:t>When the Tomcat image was built, the user roles were also configured. Click on the `Manager App` button to see the deployed applications. When prompted for username and password, enter `system` and `manager` respectively to log into the Tomcat Web Application Manager page.</a:t>
            </a:r>
          </a:p>
          <a:p>
            <a:endParaRPr lang="en-US" b="0" dirty="0" smtClean="0"/>
          </a:p>
          <a:p>
            <a:r>
              <a:rPr lang="en-US" b="0" dirty="0" smtClean="0"/>
              <a:t>![](images/tomcat_web_application_manager3.png)</a:t>
            </a:r>
          </a:p>
          <a:p>
            <a:endParaRPr lang="en-US" b="0" dirty="0" smtClean="0"/>
          </a:p>
          <a:p>
            <a:r>
              <a:rPr lang="en-US" b="0" dirty="0" smtClean="0"/>
              <a:t>You can use the Manager page to `Start`, `Stop`, `Reload` or `</a:t>
            </a:r>
            <a:r>
              <a:rPr lang="en-US" b="0" dirty="0" err="1" smtClean="0"/>
              <a:t>Undeploy</a:t>
            </a:r>
            <a:r>
              <a:rPr lang="en-US" b="0" dirty="0" smtClean="0"/>
              <a:t>` web applications.</a:t>
            </a:r>
          </a:p>
          <a:p>
            <a:endParaRPr lang="en-US" b="0" dirty="0" smtClean="0"/>
          </a:p>
          <a:p>
            <a:r>
              <a:rPr lang="en-US" b="0" dirty="0" smtClean="0"/>
              <a:t>To go to the application, Click on `/</a:t>
            </a:r>
            <a:r>
              <a:rPr lang="en-US" b="0" dirty="0" err="1" smtClean="0"/>
              <a:t>UserSignup</a:t>
            </a:r>
            <a:r>
              <a:rPr lang="en-US" b="0" dirty="0" smtClean="0"/>
              <a:t>` link.</a:t>
            </a:r>
          </a:p>
          <a:p>
            <a:endParaRPr lang="en-US" b="0" dirty="0" smtClean="0"/>
          </a:p>
          <a:p>
            <a:r>
              <a:rPr lang="en-US" b="0" dirty="0" smtClean="0"/>
              <a:t>![](images/app_index_page3.png)</a:t>
            </a:r>
          </a:p>
          <a:p>
            <a:endParaRPr lang="en-US" b="0" dirty="0" smtClean="0"/>
          </a:p>
          <a:p>
            <a:r>
              <a:rPr lang="en-US" b="0" dirty="0" smtClean="0"/>
              <a:t>Debugging the </a:t>
            </a:r>
            <a:r>
              <a:rPr lang="en-US" b="0" dirty="0" err="1" smtClean="0"/>
              <a:t>ApplicationIn</a:t>
            </a:r>
            <a:r>
              <a:rPr lang="en-US" b="0" dirty="0" smtClean="0"/>
              <a:t> the application, click on `Signup` to create a new user. Fill out the registration form and click `Submit`</a:t>
            </a:r>
          </a:p>
          <a:p>
            <a:endParaRPr lang="en-US" b="0" dirty="0" smtClean="0"/>
          </a:p>
          <a:p>
            <a:r>
              <a:rPr lang="en-US" b="0" dirty="0" smtClean="0"/>
              <a:t>![](images/app_debug_signup2.png)</a:t>
            </a:r>
          </a:p>
          <a:p>
            <a:endParaRPr lang="en-US" b="0" dirty="0" smtClean="0"/>
          </a:p>
          <a:p>
            <a:r>
              <a:rPr lang="en-US" b="0" dirty="0" smtClean="0"/>
              <a:t>Click `Yes` to confirm.</a:t>
            </a:r>
          </a:p>
          <a:p>
            <a:endParaRPr lang="en-US" b="0" dirty="0" smtClean="0"/>
          </a:p>
          <a:p>
            <a:r>
              <a:rPr lang="en-US" b="0" dirty="0" smtClean="0"/>
              <a:t>![](images/</a:t>
            </a:r>
            <a:r>
              <a:rPr lang="en-US" b="0" dirty="0" err="1" smtClean="0"/>
              <a:t>app_debug_signup_confirm.png</a:t>
            </a:r>
            <a:r>
              <a:rPr lang="en-US" b="0" dirty="0" smtClean="0"/>
              <a:t>)</a:t>
            </a:r>
          </a:p>
          <a:p>
            <a:endParaRPr lang="en-US" b="0" dirty="0" smtClean="0"/>
          </a:p>
          <a:p>
            <a:r>
              <a:rPr lang="en-US" b="0" dirty="0" smtClean="0"/>
              <a:t>Test out the login.</a:t>
            </a:r>
          </a:p>
          <a:p>
            <a:endParaRPr lang="en-US" b="0" dirty="0" smtClean="0"/>
          </a:p>
          <a:p>
            <a:r>
              <a:rPr lang="en-US" b="0" dirty="0" smtClean="0"/>
              <a:t>![](images/app_debug_login2.png)</a:t>
            </a:r>
          </a:p>
          <a:p>
            <a:endParaRPr lang="en-US" b="0" dirty="0" smtClean="0"/>
          </a:p>
          <a:p>
            <a:r>
              <a:rPr lang="en-US" b="0" dirty="0" smtClean="0"/>
              <a:t>Oh no!</a:t>
            </a:r>
          </a:p>
          <a:p>
            <a:endParaRPr lang="en-US" b="0" dirty="0" smtClean="0"/>
          </a:p>
          <a:p>
            <a:r>
              <a:rPr lang="en-US" b="0" dirty="0" smtClean="0"/>
              <a:t>![](images/app_debug_login_fail2.png)</a:t>
            </a:r>
          </a:p>
          <a:p>
            <a:endParaRPr lang="en-US" b="0" dirty="0" smtClean="0"/>
          </a:p>
          <a:p>
            <a:endParaRPr lang="en-US" b="1" dirty="0" smtClean="0"/>
          </a:p>
          <a:p>
            <a:r>
              <a:rPr lang="en-US" b="1" dirty="0" smtClean="0"/>
              <a:t>Configure Remote </a:t>
            </a:r>
            <a:endParaRPr lang="en-US" b="0" dirty="0" smtClean="0"/>
          </a:p>
          <a:p>
            <a:r>
              <a:rPr lang="en-US" b="0" dirty="0" err="1" smtClean="0"/>
              <a:t>DebuggingTomcat</a:t>
            </a:r>
            <a:r>
              <a:rPr lang="en-US" b="0" dirty="0" smtClean="0"/>
              <a:t> supports remote debugging the Java Platform Debugger Architecture (JPDA). Remote debugging was enabled when the tomcat image (registration-webserver) was built.</a:t>
            </a:r>
          </a:p>
          <a:p>
            <a:endParaRPr lang="en-US" b="0" dirty="0" smtClean="0"/>
          </a:p>
          <a:p>
            <a:r>
              <a:rPr lang="en-US" b="0" dirty="0" smtClean="0"/>
              <a:t>To configure remote debugging in Eclipse, click on `Run` &gt; `Debug Configurations ...</a:t>
            </a:r>
          </a:p>
          <a:p>
            <a:endParaRPr lang="en-US" b="0" dirty="0" smtClean="0"/>
          </a:p>
          <a:p>
            <a:r>
              <a:rPr lang="en-US" b="0" dirty="0" smtClean="0"/>
              <a:t>`![](images/eclipse_debug_configure2.png)</a:t>
            </a:r>
          </a:p>
          <a:p>
            <a:endParaRPr lang="en-US" b="0" dirty="0" smtClean="0"/>
          </a:p>
          <a:p>
            <a:r>
              <a:rPr lang="en-US" b="0" dirty="0" smtClean="0"/>
              <a:t>Select `Remote Java Application` and click on `Launch New Configuration` icon</a:t>
            </a:r>
          </a:p>
          <a:p>
            <a:endParaRPr lang="en-US" b="0" dirty="0" smtClean="0"/>
          </a:p>
          <a:p>
            <a:r>
              <a:rPr lang="en-US" b="0" dirty="0" smtClean="0"/>
              <a:t>![](images/</a:t>
            </a:r>
            <a:r>
              <a:rPr lang="en-US" b="0" dirty="0" err="1" smtClean="0"/>
              <a:t>eclipse_debug_configure_new.png</a:t>
            </a:r>
            <a:r>
              <a:rPr lang="en-US" b="0" dirty="0" smtClean="0"/>
              <a:t>)</a:t>
            </a:r>
          </a:p>
          <a:p>
            <a:endParaRPr lang="en-US" b="0" dirty="0" smtClean="0"/>
          </a:p>
          <a:p>
            <a:r>
              <a:rPr lang="en-US" b="0" dirty="0" smtClean="0"/>
              <a:t>Enter a `Name` for the configuration. Select the project using the `browse` button. Click on `Apply` to save the configuration and click on `Debug` to start the debugging connection between Tomcat and Eclipse.</a:t>
            </a:r>
          </a:p>
          <a:p>
            <a:endParaRPr lang="en-US" b="0" dirty="0" smtClean="0"/>
          </a:p>
          <a:p>
            <a:r>
              <a:rPr lang="en-US" b="0" dirty="0" smtClean="0"/>
              <a:t>![](images/</a:t>
            </a:r>
            <a:r>
              <a:rPr lang="en-US" b="0" dirty="0" err="1" smtClean="0"/>
              <a:t>eclipse_debug_configure_docker.png</a:t>
            </a:r>
            <a:r>
              <a:rPr lang="en-US" b="0" dirty="0" smtClean="0"/>
              <a:t>)</a:t>
            </a:r>
          </a:p>
          <a:p>
            <a:endParaRPr lang="en-US" b="0" dirty="0" smtClean="0"/>
          </a:p>
          <a:p>
            <a:endParaRPr lang="en-US" b="0" dirty="0" smtClean="0"/>
          </a:p>
          <a:p>
            <a:r>
              <a:rPr lang="en-US" b="1" dirty="0" smtClean="0"/>
              <a:t>Finding the Error</a:t>
            </a:r>
          </a:p>
          <a:p>
            <a:r>
              <a:rPr lang="en-US" b="0" dirty="0" smtClean="0"/>
              <a:t>Since the problem is with the password, lets see how the password is set in the User class. In the User class, the setter for password is scrambled using [rot13](https://</a:t>
            </a:r>
            <a:r>
              <a:rPr lang="en-US" b="0" dirty="0" err="1" smtClean="0"/>
              <a:t>en.wikipedia.org</a:t>
            </a:r>
            <a:r>
              <a:rPr lang="en-US" b="0" dirty="0" smtClean="0"/>
              <a:t>/wiki/ROT13) before it is saved to the database.</a:t>
            </a:r>
          </a:p>
          <a:p>
            <a:endParaRPr lang="en-US" b="0" dirty="0" smtClean="0"/>
          </a:p>
          <a:p>
            <a:r>
              <a:rPr lang="en-US" b="0" dirty="0" smtClean="0"/>
              <a:t>![](images/</a:t>
            </a:r>
            <a:r>
              <a:rPr lang="en-US" b="0" dirty="0" err="1" smtClean="0"/>
              <a:t>eclipse_debug_User_password.png</a:t>
            </a:r>
            <a:r>
              <a:rPr lang="en-US" b="0" dirty="0" smtClean="0"/>
              <a:t>)</a:t>
            </a:r>
          </a:p>
          <a:p>
            <a:endParaRPr lang="en-US" b="0" dirty="0" smtClean="0"/>
          </a:p>
          <a:p>
            <a:r>
              <a:rPr lang="en-US" b="0" dirty="0" smtClean="0"/>
              <a:t>Try registering a new user using the debugger. In Eclipse, change the view or Perspective to the debugger by clicking on `Window` &gt; `Perspective` &gt; `Open Perspective` &gt; `Debug`</a:t>
            </a:r>
          </a:p>
          <a:p>
            <a:endParaRPr lang="en-US" b="0" dirty="0" smtClean="0"/>
          </a:p>
          <a:p>
            <a:r>
              <a:rPr lang="en-US" b="0" dirty="0" smtClean="0"/>
              <a:t>![](images/</a:t>
            </a:r>
            <a:r>
              <a:rPr lang="en-US" b="0" dirty="0" err="1" smtClean="0"/>
              <a:t>eclipse_debug_perspective.png</a:t>
            </a:r>
            <a:r>
              <a:rPr lang="en-US" b="0" dirty="0" smtClean="0"/>
              <a:t>)</a:t>
            </a:r>
          </a:p>
          <a:p>
            <a:endParaRPr lang="en-US" b="0" dirty="0" smtClean="0"/>
          </a:p>
          <a:p>
            <a:r>
              <a:rPr lang="en-US" b="0" dirty="0" smtClean="0"/>
              <a:t>Eclipse will switch to the debug perspective. Since we enable remote debugging earlier, you should see the Daemon Threads for Tomcat in the debug window. Set a breakpoint for in the User class where the password is set.</a:t>
            </a:r>
          </a:p>
          <a:p>
            <a:endParaRPr lang="en-US" b="0" dirty="0" smtClean="0"/>
          </a:p>
          <a:p>
            <a:r>
              <a:rPr lang="en-US" b="0" dirty="0" smtClean="0"/>
              <a:t>![](images/</a:t>
            </a:r>
            <a:r>
              <a:rPr lang="en-US" b="0" dirty="0" err="1" smtClean="0"/>
              <a:t>eclipse_debug_User_breakpoint.png</a:t>
            </a:r>
            <a:r>
              <a:rPr lang="en-US" b="0" dirty="0" smtClean="0"/>
              <a:t>)</a:t>
            </a:r>
          </a:p>
          <a:p>
            <a:endParaRPr lang="en-US" b="0" dirty="0" smtClean="0"/>
          </a:p>
          <a:p>
            <a:r>
              <a:rPr lang="en-US" b="0" dirty="0" smtClean="0"/>
              <a:t>Register a new user with the username of 'Moby' and with 'm0by' as the password, click `Submit`, click `yes`</a:t>
            </a:r>
          </a:p>
          <a:p>
            <a:endParaRPr lang="en-US" b="0" dirty="0" smtClean="0"/>
          </a:p>
          <a:p>
            <a:r>
              <a:rPr lang="en-US" b="0" dirty="0" smtClean="0"/>
              <a:t>![](images/app_register_moby2.png)</a:t>
            </a:r>
          </a:p>
          <a:p>
            <a:endParaRPr lang="en-US" b="0" dirty="0" smtClean="0"/>
          </a:p>
          <a:p>
            <a:r>
              <a:rPr lang="en-US" b="0" dirty="0" smtClean="0"/>
              <a:t>Eclipse will display the code at the breakpoint and the value of password in the variables window. Note that the value is `m0by`</a:t>
            </a:r>
          </a:p>
          <a:p>
            <a:endParaRPr lang="en-US" b="0" dirty="0" smtClean="0"/>
          </a:p>
          <a:p>
            <a:r>
              <a:rPr lang="en-US" b="0" dirty="0" smtClean="0"/>
              <a:t>![](images/</a:t>
            </a:r>
            <a:r>
              <a:rPr lang="en-US" b="0" dirty="0" err="1" smtClean="0"/>
              <a:t>eclipse_debug_User_moby.png</a:t>
            </a:r>
            <a:r>
              <a:rPr lang="en-US" b="0" dirty="0" smtClean="0"/>
              <a:t>)</a:t>
            </a:r>
          </a:p>
          <a:p>
            <a:endParaRPr lang="en-US" b="0" dirty="0" smtClean="0"/>
          </a:p>
          <a:p>
            <a:r>
              <a:rPr lang="en-US" b="0" dirty="0" smtClean="0"/>
              <a:t>Click on `resume` or press `F8` to let the code run.</a:t>
            </a:r>
          </a:p>
          <a:p>
            <a:endParaRPr lang="en-US" b="0" dirty="0" smtClean="0"/>
          </a:p>
          <a:p>
            <a:r>
              <a:rPr lang="en-US" b="0" dirty="0" smtClean="0"/>
              <a:t>![](images/</a:t>
            </a:r>
            <a:r>
              <a:rPr lang="en-US" b="0" dirty="0" err="1" smtClean="0"/>
              <a:t>eclipse_debug_resume.png</a:t>
            </a:r>
            <a:r>
              <a:rPr lang="en-US" b="0" dirty="0" smtClean="0"/>
              <a:t>)</a:t>
            </a:r>
          </a:p>
          <a:p>
            <a:endParaRPr lang="en-US" b="0" dirty="0" smtClean="0"/>
          </a:p>
          <a:p>
            <a:r>
              <a:rPr lang="en-US" b="0" dirty="0" smtClean="0"/>
              <a:t>Next, set a breakpoint on the </a:t>
            </a:r>
            <a:r>
              <a:rPr lang="en-US" b="0" dirty="0" err="1" smtClean="0"/>
              <a:t>getPassword</a:t>
            </a:r>
            <a:r>
              <a:rPr lang="en-US" b="0" dirty="0" smtClean="0"/>
              <a:t> in the User class to see the value returned for password. You can also toggle off the breakpoint for </a:t>
            </a:r>
            <a:r>
              <a:rPr lang="en-US" b="0" dirty="0" err="1" smtClean="0"/>
              <a:t>setPassword</a:t>
            </a:r>
            <a:r>
              <a:rPr lang="en-US" b="0" dirty="0" smtClean="0"/>
              <a:t>.</a:t>
            </a:r>
          </a:p>
          <a:p>
            <a:endParaRPr lang="en-US" b="0" dirty="0" smtClean="0"/>
          </a:p>
          <a:p>
            <a:r>
              <a:rPr lang="en-US" b="0" dirty="0" smtClean="0"/>
              <a:t>![](images/</a:t>
            </a:r>
            <a:r>
              <a:rPr lang="en-US" b="0" dirty="0" err="1" smtClean="0"/>
              <a:t>eclipse_debug_User_getPassword.png</a:t>
            </a:r>
            <a:r>
              <a:rPr lang="en-US" b="0" dirty="0" smtClean="0"/>
              <a:t>)</a:t>
            </a:r>
          </a:p>
          <a:p>
            <a:endParaRPr lang="en-US" b="0" dirty="0" smtClean="0"/>
          </a:p>
          <a:p>
            <a:r>
              <a:rPr lang="en-US" b="0" dirty="0" smtClean="0"/>
              <a:t>Try to log into the application. Look at the value for password in the Eclipse variables window, note that it is `z0ol` which is `m0by` using ROT13.</a:t>
            </a:r>
          </a:p>
          <a:p>
            <a:endParaRPr lang="en-US" b="0" dirty="0" smtClean="0"/>
          </a:p>
          <a:p>
            <a:r>
              <a:rPr lang="en-US" b="0" dirty="0" smtClean="0"/>
              <a:t>![](images/</a:t>
            </a:r>
            <a:r>
              <a:rPr lang="en-US" b="0" dirty="0" err="1" smtClean="0"/>
              <a:t>eclipse_debug_User_show_user.png</a:t>
            </a:r>
            <a:r>
              <a:rPr lang="en-US" b="0" dirty="0" smtClean="0"/>
              <a:t>)</a:t>
            </a:r>
          </a:p>
          <a:p>
            <a:endParaRPr lang="en-US" b="0" dirty="0" smtClean="0"/>
          </a:p>
          <a:p>
            <a:r>
              <a:rPr lang="en-US" b="0" dirty="0" smtClean="0"/>
              <a:t>In this MVC application the </a:t>
            </a:r>
            <a:r>
              <a:rPr lang="en-US" b="0" dirty="0" err="1" smtClean="0"/>
              <a:t>UserController</a:t>
            </a:r>
            <a:r>
              <a:rPr lang="en-US" b="0" dirty="0" smtClean="0"/>
              <a:t> uses the </a:t>
            </a:r>
            <a:r>
              <a:rPr lang="en-US" b="0" dirty="0" err="1" smtClean="0"/>
              <a:t>findByLogin</a:t>
            </a:r>
            <a:r>
              <a:rPr lang="en-US" b="0" dirty="0" smtClean="0"/>
              <a:t> method in the </a:t>
            </a:r>
            <a:r>
              <a:rPr lang="en-US" b="0" dirty="0" err="1" smtClean="0"/>
              <a:t>UserServiceImpl</a:t>
            </a:r>
            <a:r>
              <a:rPr lang="en-US" b="0" dirty="0" smtClean="0"/>
              <a:t> class which uses the </a:t>
            </a:r>
            <a:r>
              <a:rPr lang="en-US" b="0" dirty="0" err="1" smtClean="0"/>
              <a:t>findByUsername</a:t>
            </a:r>
            <a:r>
              <a:rPr lang="en-US" b="0" dirty="0" smtClean="0"/>
              <a:t> method to retrieve the information from the database. It then checks to see if the password from the form matches the user password. Since the password from the login form is not scrambled using ROT13, it does not match the user password and you cannot log into the application.</a:t>
            </a:r>
          </a:p>
          <a:p>
            <a:endParaRPr lang="en-US" b="0" dirty="0" smtClean="0"/>
          </a:p>
          <a:p>
            <a:r>
              <a:rPr lang="en-US" b="0" dirty="0" smtClean="0"/>
              <a:t>To fix this, apply ROT13 to the password by adding an import near the top of the file</a:t>
            </a:r>
          </a:p>
          <a:p>
            <a:endParaRPr lang="en-US" b="0" dirty="0" smtClean="0"/>
          </a:p>
          <a:p>
            <a:r>
              <a:rPr lang="en-US" b="0" dirty="0" smtClean="0"/>
              <a:t>```</a:t>
            </a:r>
          </a:p>
          <a:p>
            <a:r>
              <a:rPr lang="en-US" b="0" dirty="0" smtClean="0"/>
              <a:t>import com.docker.UserSignup.util.Rot13</a:t>
            </a:r>
          </a:p>
          <a:p>
            <a:r>
              <a:rPr lang="en-US" b="0" dirty="0" smtClean="0"/>
              <a:t>```</a:t>
            </a:r>
          </a:p>
          <a:p>
            <a:endParaRPr lang="en-US" b="0" dirty="0" smtClean="0"/>
          </a:p>
          <a:p>
            <a:r>
              <a:rPr lang="en-US" b="0" dirty="0" smtClean="0"/>
              <a:t>and replace the contents of `</a:t>
            </a:r>
            <a:r>
              <a:rPr lang="en-US" b="0" dirty="0" err="1" smtClean="0"/>
              <a:t>findByLogin</a:t>
            </a:r>
            <a:r>
              <a:rPr lang="en-US" b="0" dirty="0" smtClean="0"/>
              <a:t>` with</a:t>
            </a:r>
          </a:p>
          <a:p>
            <a:endParaRPr lang="en-US" b="0" dirty="0" smtClean="0"/>
          </a:p>
          <a:p>
            <a:r>
              <a:rPr lang="en-US" b="0" dirty="0" smtClean="0"/>
              <a:t>```</a:t>
            </a:r>
          </a:p>
          <a:p>
            <a:r>
              <a:rPr lang="en-US" b="0" dirty="0" smtClean="0"/>
              <a:t>public </a:t>
            </a:r>
            <a:r>
              <a:rPr lang="en-US" b="0" dirty="0" err="1" smtClean="0"/>
              <a:t>boolean</a:t>
            </a:r>
            <a:r>
              <a:rPr lang="en-US" b="0" dirty="0" smtClean="0"/>
              <a:t> </a:t>
            </a:r>
            <a:r>
              <a:rPr lang="en-US" b="0" dirty="0" err="1" smtClean="0"/>
              <a:t>findByLogin</a:t>
            </a:r>
            <a:r>
              <a:rPr lang="en-US" b="0" dirty="0" smtClean="0"/>
              <a:t>(String </a:t>
            </a:r>
            <a:r>
              <a:rPr lang="en-US" b="0" dirty="0" err="1" smtClean="0"/>
              <a:t>userName</a:t>
            </a:r>
            <a:r>
              <a:rPr lang="en-US" b="0" dirty="0" smtClean="0"/>
              <a:t>, String password) {      </a:t>
            </a:r>
          </a:p>
          <a:p>
            <a:r>
              <a:rPr lang="en-US" b="0" dirty="0" smtClean="0"/>
              <a:t>       User </a:t>
            </a:r>
            <a:r>
              <a:rPr lang="en-US" b="0" dirty="0" err="1" smtClean="0"/>
              <a:t>usr</a:t>
            </a:r>
            <a:r>
              <a:rPr lang="en-US" b="0" dirty="0" smtClean="0"/>
              <a:t> = </a:t>
            </a:r>
            <a:r>
              <a:rPr lang="en-US" b="0" dirty="0" err="1" smtClean="0"/>
              <a:t>userRepository.findByUserName</a:t>
            </a:r>
            <a:r>
              <a:rPr lang="en-US" b="0" dirty="0" smtClean="0"/>
              <a:t>(</a:t>
            </a:r>
            <a:r>
              <a:rPr lang="en-US" b="0" dirty="0" err="1" smtClean="0"/>
              <a:t>userName</a:t>
            </a:r>
            <a:r>
              <a:rPr lang="en-US" b="0" dirty="0" smtClean="0"/>
              <a:t>);    </a:t>
            </a:r>
          </a:p>
          <a:p>
            <a:r>
              <a:rPr lang="en-US" b="0" dirty="0" smtClean="0"/>
              <a:t>        </a:t>
            </a:r>
          </a:p>
          <a:p>
            <a:r>
              <a:rPr lang="en-US" b="0" dirty="0" smtClean="0"/>
              <a:t>       String </a:t>
            </a:r>
            <a:r>
              <a:rPr lang="en-US" b="0" dirty="0" err="1" smtClean="0"/>
              <a:t>passwd</a:t>
            </a:r>
            <a:r>
              <a:rPr lang="en-US" b="0" dirty="0" smtClean="0"/>
              <a:t> = Rot13.rot13(password);    </a:t>
            </a:r>
          </a:p>
          <a:p>
            <a:endParaRPr lang="en-US" b="0" dirty="0" smtClean="0"/>
          </a:p>
          <a:p>
            <a:r>
              <a:rPr lang="en-US" b="0" dirty="0" smtClean="0"/>
              <a:t>       if(</a:t>
            </a:r>
            <a:r>
              <a:rPr lang="en-US" b="0" dirty="0" err="1" smtClean="0"/>
              <a:t>usr</a:t>
            </a:r>
            <a:r>
              <a:rPr lang="en-US" b="0" dirty="0" smtClean="0"/>
              <a:t> != null &amp;&amp; </a:t>
            </a:r>
            <a:r>
              <a:rPr lang="en-US" b="0" dirty="0" err="1" smtClean="0"/>
              <a:t>usr.getPassword</a:t>
            </a:r>
            <a:r>
              <a:rPr lang="en-US" b="0" dirty="0" smtClean="0"/>
              <a:t>().equals(</a:t>
            </a:r>
            <a:r>
              <a:rPr lang="en-US" b="0" dirty="0" err="1" smtClean="0"/>
              <a:t>passwd</a:t>
            </a:r>
            <a:r>
              <a:rPr lang="en-US" b="0" dirty="0" smtClean="0"/>
              <a:t>)) {        </a:t>
            </a:r>
          </a:p>
          <a:p>
            <a:r>
              <a:rPr lang="en-US" b="0" dirty="0" smtClean="0"/>
              <a:t>            return true;   </a:t>
            </a:r>
          </a:p>
          <a:p>
            <a:r>
              <a:rPr lang="en-US" b="0" dirty="0" smtClean="0"/>
              <a:t>       }    </a:t>
            </a:r>
          </a:p>
          <a:p>
            <a:r>
              <a:rPr lang="en-US" b="0" dirty="0" smtClean="0"/>
              <a:t>       </a:t>
            </a:r>
          </a:p>
          <a:p>
            <a:r>
              <a:rPr lang="en-US" b="0" dirty="0" smtClean="0"/>
              <a:t>       return false;</a:t>
            </a:r>
          </a:p>
          <a:p>
            <a:r>
              <a:rPr lang="en-US" b="0" dirty="0" smtClean="0"/>
              <a:t>}</a:t>
            </a:r>
          </a:p>
          <a:p>
            <a:r>
              <a:rPr lang="en-US" b="0" dirty="0" smtClean="0"/>
              <a:t>```</a:t>
            </a:r>
          </a:p>
          <a:p>
            <a:endParaRPr lang="en-US" b="0" dirty="0" smtClean="0"/>
          </a:p>
          <a:p>
            <a:r>
              <a:rPr lang="en-US" b="0" dirty="0" smtClean="0"/>
              <a:t>![](images/</a:t>
            </a:r>
            <a:r>
              <a:rPr lang="en-US" b="0" dirty="0" err="1" smtClean="0"/>
              <a:t>eclipse_debug_UserServiceImpl_code.png</a:t>
            </a:r>
            <a:r>
              <a:rPr lang="en-US" b="0" dirty="0" smtClean="0"/>
              <a:t>)</a:t>
            </a:r>
          </a:p>
          <a:p>
            <a:endParaRPr lang="en-US" b="0" dirty="0" smtClean="0"/>
          </a:p>
          <a:p>
            <a:r>
              <a:rPr lang="en-US" b="0" dirty="0" smtClean="0"/>
              <a:t>Set a breakpoint in </a:t>
            </a:r>
            <a:r>
              <a:rPr lang="en-US" b="0" dirty="0" err="1" smtClean="0"/>
              <a:t>UserServiceImpl</a:t>
            </a:r>
            <a:r>
              <a:rPr lang="en-US" b="0" dirty="0" smtClean="0"/>
              <a:t> on the </a:t>
            </a:r>
            <a:r>
              <a:rPr lang="en-US" b="0" dirty="0" err="1" smtClean="0"/>
              <a:t>findByLogin</a:t>
            </a:r>
            <a:r>
              <a:rPr lang="en-US" b="0" dirty="0" smtClean="0"/>
              <a:t> method. Log in again and look at the values for the breakpoint. The '</a:t>
            </a:r>
            <a:r>
              <a:rPr lang="en-US" b="0" dirty="0" err="1" smtClean="0"/>
              <a:t>passwd</a:t>
            </a:r>
            <a:r>
              <a:rPr lang="en-US" b="0" dirty="0" smtClean="0"/>
              <a:t>' variable is `z0ol` which matches the password for the user </a:t>
            </a:r>
            <a:r>
              <a:rPr lang="en-US" b="0" dirty="0" err="1" smtClean="0"/>
              <a:t>moby</a:t>
            </a:r>
            <a:r>
              <a:rPr lang="en-US" b="0" dirty="0" smtClean="0"/>
              <a:t>.</a:t>
            </a:r>
          </a:p>
          <a:p>
            <a:endParaRPr lang="en-US" b="0" dirty="0" smtClean="0"/>
          </a:p>
          <a:p>
            <a:r>
              <a:rPr lang="en-US" b="0" dirty="0" smtClean="0"/>
              <a:t>![](images/</a:t>
            </a:r>
            <a:r>
              <a:rPr lang="en-US" b="0" dirty="0" err="1" smtClean="0"/>
              <a:t>eclipse_debug_UserServiceImpl_values.png</a:t>
            </a:r>
            <a:r>
              <a:rPr lang="en-US" b="0" dirty="0" smtClean="0"/>
              <a:t>)</a:t>
            </a:r>
          </a:p>
          <a:p>
            <a:endParaRPr lang="en-US" b="0" dirty="0" smtClean="0"/>
          </a:p>
          <a:p>
            <a:r>
              <a:rPr lang="en-US" b="0" dirty="0" smtClean="0"/>
              <a:t>Continue (`F8`) and you should successfully log in.</a:t>
            </a:r>
          </a:p>
          <a:p>
            <a:endParaRPr lang="en-US" b="0" dirty="0" smtClean="0"/>
          </a:p>
          <a:p>
            <a:r>
              <a:rPr lang="en-US" b="0" dirty="0" smtClean="0"/>
              <a:t>![](images/</a:t>
            </a:r>
            <a:r>
              <a:rPr lang="en-US" b="0" dirty="0" err="1" smtClean="0"/>
              <a:t>app_debug_success.png</a:t>
            </a:r>
            <a:r>
              <a:rPr lang="en-US" b="0" dirty="0" smtClean="0"/>
              <a:t>)</a:t>
            </a:r>
          </a:p>
          <a:p>
            <a:endParaRPr lang="en-US" b="0" dirty="0" smtClean="0"/>
          </a:p>
          <a:p>
            <a:endParaRPr lang="en-US" b="0" dirty="0" smtClean="0"/>
          </a:p>
          <a:p>
            <a:endParaRPr lang="en-US" b="0" dirty="0" smtClean="0"/>
          </a:p>
          <a:p>
            <a:endParaRPr lang="en-US" b="0" dirty="0" smtClean="0"/>
          </a:p>
          <a:p>
            <a:endParaRPr lang="en-US" b="0" dirty="0" smtClean="0"/>
          </a:p>
          <a:p>
            <a:endParaRPr lang="en-US" b="0" dirty="0" smtClean="0"/>
          </a:p>
          <a:p>
            <a:r>
              <a:rPr lang="en-US" b="0" dirty="0" smtClean="0"/>
              <a:t>cc</a:t>
            </a:r>
          </a:p>
          <a:p>
            <a:endParaRPr lang="en-US" b="1" dirty="0" smtClean="0"/>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13</a:t>
            </a:fld>
            <a:endParaRPr lang="en-US" altLang="en-US"/>
          </a:p>
        </p:txBody>
      </p:sp>
    </p:spTree>
    <p:extLst>
      <p:ext uri="{BB962C8B-B14F-4D97-AF65-F5344CB8AC3E}">
        <p14:creationId xmlns:p14="http://schemas.microsoft.com/office/powerpoint/2010/main" val="1282387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Building the application</a:t>
            </a:r>
          </a:p>
          <a:p>
            <a:endParaRPr lang="en-US" b="0" dirty="0" smtClean="0"/>
          </a:p>
          <a:p>
            <a:r>
              <a:rPr lang="en-US" b="0" dirty="0" smtClean="0"/>
              <a:t>The results of the build will be displayed in the console.</a:t>
            </a:r>
          </a:p>
          <a:p>
            <a:endParaRPr lang="en-US" b="0" dirty="0" smtClean="0"/>
          </a:p>
          <a:p>
            <a:r>
              <a:rPr lang="en-US" b="0" dirty="0" smtClean="0"/>
              <a:t>![](images/</a:t>
            </a:r>
            <a:r>
              <a:rPr lang="en-US" b="0" dirty="0" err="1" smtClean="0"/>
              <a:t>eclipse_maven_console_build_result.png</a:t>
            </a:r>
            <a:r>
              <a:rPr lang="en-US" b="0" dirty="0" smtClean="0"/>
              <a:t>)</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a:t>
            </a:fld>
            <a:endParaRPr lang="en-US" altLang="en-US"/>
          </a:p>
        </p:txBody>
      </p:sp>
    </p:spTree>
    <p:extLst>
      <p:ext uri="{BB962C8B-B14F-4D97-AF65-F5344CB8AC3E}">
        <p14:creationId xmlns:p14="http://schemas.microsoft.com/office/powerpoint/2010/main" val="1278179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Running the application</a:t>
            </a:r>
          </a:p>
          <a:p>
            <a:r>
              <a:rPr lang="en-US" b="0" dirty="0" smtClean="0"/>
              <a:t>Open a terminal and go to the application directory. </a:t>
            </a:r>
          </a:p>
          <a:p>
            <a:endParaRPr lang="en-US" b="0" dirty="0" smtClean="0"/>
          </a:p>
          <a:p>
            <a:r>
              <a:rPr lang="en-US" b="0" dirty="0" smtClean="0"/>
              <a:t>Start the application with </a:t>
            </a:r>
            <a:r>
              <a:rPr lang="en-US" b="0" dirty="0" err="1" smtClean="0"/>
              <a:t>docker</a:t>
            </a:r>
            <a:r>
              <a:rPr lang="en-US" b="0" dirty="0" smtClean="0"/>
              <a:t>-compose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0" dirty="0" smtClean="0"/>
              <a:t>$ </a:t>
            </a:r>
            <a:r>
              <a:rPr lang="en-US" b="0" dirty="0" err="1" smtClean="0"/>
              <a:t>docker</a:t>
            </a:r>
            <a:r>
              <a:rPr lang="en-US" b="0" dirty="0" smtClean="0"/>
              <a:t>-compose up</a:t>
            </a:r>
            <a:endParaRPr lang="en-US" b="1" dirty="0" smtClean="0"/>
          </a:p>
          <a:p>
            <a:r>
              <a:rPr lang="en-US" b="1" dirty="0" smtClean="0"/>
              <a:t>SHARE:</a:t>
            </a:r>
          </a:p>
          <a:p>
            <a:r>
              <a:rPr lang="en-US" b="0" dirty="0" smtClean="0"/>
              <a:t>We</a:t>
            </a:r>
            <a:r>
              <a:rPr lang="en-US" b="0" baseline="0" dirty="0" smtClean="0"/>
              <a:t> will learn a lot more about Compose in a coming lecture, so don’t worry about understanding Compose, yet!</a:t>
            </a:r>
            <a:endParaRPr lang="en-US" b="0" dirty="0" smtClean="0"/>
          </a:p>
          <a:p>
            <a:endParaRPr lang="en-US" b="0" dirty="0" smtClean="0"/>
          </a:p>
          <a:p>
            <a:r>
              <a:rPr lang="en-US" b="0" dirty="0" smtClean="0"/>
              <a:t>Docker will build the images for Apache Tomcat and MySQL and start the containers. </a:t>
            </a:r>
          </a:p>
          <a:p>
            <a:endParaRPr lang="en-US" b="0" dirty="0" smtClean="0"/>
          </a:p>
          <a:p>
            <a:r>
              <a:rPr lang="en-US" b="0" dirty="0" smtClean="0"/>
              <a:t>It will also mount the application directory (`./app/target/</a:t>
            </a:r>
            <a:r>
              <a:rPr lang="en-US" b="0" dirty="0" err="1" smtClean="0"/>
              <a:t>UserSignup</a:t>
            </a:r>
            <a:r>
              <a:rPr lang="en-US" b="0" dirty="0" smtClean="0"/>
              <a:t>`) as a data volume on the host system to the Tomcat </a:t>
            </a:r>
            <a:r>
              <a:rPr lang="en-US" b="0" dirty="0" err="1" smtClean="0"/>
              <a:t>webapps</a:t>
            </a:r>
            <a:r>
              <a:rPr lang="en-US" b="0" dirty="0" smtClean="0"/>
              <a:t> directory in the web server container. </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a:t>
            </a:fld>
            <a:endParaRPr lang="en-US" altLang="en-US"/>
          </a:p>
        </p:txBody>
      </p:sp>
    </p:spTree>
    <p:extLst>
      <p:ext uri="{BB962C8B-B14F-4D97-AF65-F5344CB8AC3E}">
        <p14:creationId xmlns:p14="http://schemas.microsoft.com/office/powerpoint/2010/main" val="1563172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Running the application</a:t>
            </a:r>
          </a:p>
          <a:p>
            <a:endParaRPr lang="en-US" b="0" dirty="0" smtClean="0"/>
          </a:p>
          <a:p>
            <a:r>
              <a:rPr lang="en-US" b="0" dirty="0" smtClean="0"/>
              <a:t>Open a browser window and go to:</a:t>
            </a:r>
          </a:p>
          <a:p>
            <a:r>
              <a:rPr lang="en-US" b="0" dirty="0" smtClean="0"/>
              <a:t>'localhost:8080'; you should see the Tomcat home page</a:t>
            </a:r>
          </a:p>
          <a:p>
            <a:endParaRPr lang="en-US" b="0" dirty="0" smtClean="0"/>
          </a:p>
          <a:p>
            <a:r>
              <a:rPr lang="en-US" b="0" dirty="0" smtClean="0"/>
              <a:t>![](images/tomcat_home3.png)</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a:t>
            </a:fld>
            <a:endParaRPr lang="en-US" altLang="en-US"/>
          </a:p>
        </p:txBody>
      </p:sp>
    </p:spTree>
    <p:extLst>
      <p:ext uri="{BB962C8B-B14F-4D97-AF65-F5344CB8AC3E}">
        <p14:creationId xmlns:p14="http://schemas.microsoft.com/office/powerpoint/2010/main" val="1928420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Running the application</a:t>
            </a:r>
          </a:p>
          <a:p>
            <a:endParaRPr lang="en-US" b="0" dirty="0" smtClean="0"/>
          </a:p>
          <a:p>
            <a:r>
              <a:rPr lang="en-US" b="0" dirty="0" smtClean="0"/>
              <a:t>When the Tomcat image was built, the user roles were also configured. </a:t>
            </a:r>
          </a:p>
          <a:p>
            <a:endParaRPr lang="en-US" b="0" dirty="0" smtClean="0"/>
          </a:p>
          <a:p>
            <a:r>
              <a:rPr lang="en-US" b="0" dirty="0" smtClean="0"/>
              <a:t>Click on the `Manager App` button to see the deployed applications. </a:t>
            </a:r>
          </a:p>
          <a:p>
            <a:endParaRPr lang="en-US" b="0" dirty="0" smtClean="0"/>
          </a:p>
          <a:p>
            <a:r>
              <a:rPr lang="en-US" b="0" dirty="0" smtClean="0"/>
              <a:t>When prompted for username and password, enter `system` and `manager` respectively to log into the Tomcat Web Application Manager page.</a:t>
            </a:r>
          </a:p>
          <a:p>
            <a:endParaRPr lang="en-US" b="0" dirty="0" smtClean="0"/>
          </a:p>
          <a:p>
            <a:r>
              <a:rPr lang="en-US" b="0" dirty="0" smtClean="0"/>
              <a:t>![](images/tomcat_web_application_manager3.png)</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17</a:t>
            </a:fld>
            <a:endParaRPr lang="en-US" altLang="en-US"/>
          </a:p>
        </p:txBody>
      </p:sp>
    </p:spTree>
    <p:extLst>
      <p:ext uri="{BB962C8B-B14F-4D97-AF65-F5344CB8AC3E}">
        <p14:creationId xmlns:p14="http://schemas.microsoft.com/office/powerpoint/2010/main" val="105386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Running the application</a:t>
            </a:r>
          </a:p>
          <a:p>
            <a:endParaRPr lang="en-US" b="0" dirty="0" smtClean="0"/>
          </a:p>
          <a:p>
            <a:r>
              <a:rPr lang="en-US" b="0" dirty="0" smtClean="0"/>
              <a:t>When the Tomcat image was built, the user roles were also configured. </a:t>
            </a:r>
          </a:p>
          <a:p>
            <a:endParaRPr lang="en-US" b="0" dirty="0" smtClean="0"/>
          </a:p>
          <a:p>
            <a:r>
              <a:rPr lang="en-US" b="0" dirty="0" smtClean="0"/>
              <a:t>Click on the `Manager App` button to see the deployed applications. </a:t>
            </a:r>
          </a:p>
          <a:p>
            <a:endParaRPr lang="en-US" b="0" dirty="0" smtClean="0"/>
          </a:p>
          <a:p>
            <a:r>
              <a:rPr lang="en-US" b="0" dirty="0" smtClean="0"/>
              <a:t>When prompted for username and password, enter `system` and `manager` respectively to log into the Tomcat Web Application Manager page.</a:t>
            </a:r>
          </a:p>
          <a:p>
            <a:endParaRPr lang="en-US" b="0" dirty="0" smtClean="0"/>
          </a:p>
          <a:p>
            <a:r>
              <a:rPr lang="en-US" b="0" dirty="0" smtClean="0"/>
              <a:t>![](images/tomcat_web_application_manager3.png)</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18</a:t>
            </a:fld>
            <a:endParaRPr lang="en-US" altLang="en-US"/>
          </a:p>
        </p:txBody>
      </p:sp>
    </p:spTree>
    <p:extLst>
      <p:ext uri="{BB962C8B-B14F-4D97-AF65-F5344CB8AC3E}">
        <p14:creationId xmlns:p14="http://schemas.microsoft.com/office/powerpoint/2010/main" val="194163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Running the application</a:t>
            </a:r>
          </a:p>
          <a:p>
            <a:endParaRPr lang="en-US" b="0" dirty="0" smtClean="0"/>
          </a:p>
          <a:p>
            <a:r>
              <a:rPr lang="en-US" b="0" dirty="0" smtClean="0"/>
              <a:t>You can use the Manager page to `Start`, `Stop`, `Reload` or `</a:t>
            </a:r>
            <a:r>
              <a:rPr lang="en-US" b="0" dirty="0" err="1" smtClean="0"/>
              <a:t>Undeploy</a:t>
            </a:r>
            <a:r>
              <a:rPr lang="en-US" b="0" dirty="0" smtClean="0"/>
              <a:t>` web applications.</a:t>
            </a:r>
          </a:p>
          <a:p>
            <a:endParaRPr lang="en-US" b="0" dirty="0" smtClean="0"/>
          </a:p>
          <a:p>
            <a:r>
              <a:rPr lang="en-US" b="0" dirty="0" smtClean="0"/>
              <a:t>To go to the application, Click on `/</a:t>
            </a:r>
            <a:r>
              <a:rPr lang="en-US" b="0" dirty="0" err="1" smtClean="0"/>
              <a:t>UserSignup</a:t>
            </a:r>
            <a:r>
              <a:rPr lang="en-US" b="0" dirty="0" smtClean="0"/>
              <a:t>` link.</a:t>
            </a:r>
          </a:p>
          <a:p>
            <a:endParaRPr lang="en-US" b="0" dirty="0" smtClean="0"/>
          </a:p>
          <a:p>
            <a:r>
              <a:rPr lang="en-US" b="0" dirty="0" smtClean="0"/>
              <a:t>![](images/app_index_page3.png)</a:t>
            </a:r>
          </a:p>
          <a:p>
            <a:endParaRPr lang="en-US" b="1" dirty="0" smtClean="0"/>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19</a:t>
            </a:fld>
            <a:endParaRPr lang="en-US" altLang="en-US"/>
          </a:p>
        </p:txBody>
      </p:sp>
    </p:spTree>
    <p:extLst>
      <p:ext uri="{BB962C8B-B14F-4D97-AF65-F5344CB8AC3E}">
        <p14:creationId xmlns:p14="http://schemas.microsoft.com/office/powerpoint/2010/main" val="1925775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Running the application</a:t>
            </a:r>
          </a:p>
          <a:p>
            <a:endParaRPr lang="en-US" b="0" dirty="0" smtClean="0"/>
          </a:p>
          <a:p>
            <a:endParaRPr lang="en-US" b="0" dirty="0" smtClean="0"/>
          </a:p>
          <a:p>
            <a:r>
              <a:rPr lang="en-US" b="0" dirty="0" smtClean="0"/>
              <a:t>Debugging the </a:t>
            </a:r>
            <a:r>
              <a:rPr lang="en-US" b="0" dirty="0" err="1" smtClean="0"/>
              <a:t>ApplicationIn</a:t>
            </a:r>
            <a:r>
              <a:rPr lang="en-US" b="0" dirty="0" smtClean="0"/>
              <a:t> the application, click on `Signup` to create a new user. </a:t>
            </a:r>
            <a:endParaRPr lang="en-US" b="0" dirty="0" smtClean="0"/>
          </a:p>
          <a:p>
            <a:endParaRPr lang="en-US" b="0" dirty="0" smtClean="0"/>
          </a:p>
          <a:p>
            <a:r>
              <a:rPr lang="en-US" b="0" dirty="0" smtClean="0"/>
              <a:t>Fill </a:t>
            </a:r>
            <a:r>
              <a:rPr lang="en-US" b="0" dirty="0" smtClean="0"/>
              <a:t>out the registration form and click `Submit`</a:t>
            </a:r>
          </a:p>
          <a:p>
            <a:endParaRPr lang="en-US" b="0" dirty="0" smtClean="0"/>
          </a:p>
          <a:p>
            <a:r>
              <a:rPr lang="en-US" b="0" dirty="0" smtClean="0"/>
              <a:t>![](images/app_debug_signup2.png)</a:t>
            </a:r>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20</a:t>
            </a:fld>
            <a:endParaRPr lang="en-US" altLang="en-US"/>
          </a:p>
        </p:txBody>
      </p:sp>
    </p:spTree>
    <p:extLst>
      <p:ext uri="{BB962C8B-B14F-4D97-AF65-F5344CB8AC3E}">
        <p14:creationId xmlns:p14="http://schemas.microsoft.com/office/powerpoint/2010/main" val="1300883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Running the application</a:t>
            </a:r>
          </a:p>
          <a:p>
            <a:endParaRPr lang="en-US" b="0" dirty="0" smtClean="0"/>
          </a:p>
          <a:p>
            <a:endParaRPr lang="en-US" b="0" dirty="0" smtClean="0"/>
          </a:p>
          <a:p>
            <a:r>
              <a:rPr lang="en-US" b="0" dirty="0" smtClean="0"/>
              <a:t>Click `Yes` to confirm.</a:t>
            </a:r>
          </a:p>
          <a:p>
            <a:endParaRPr lang="en-US" b="0" dirty="0" smtClean="0"/>
          </a:p>
          <a:p>
            <a:r>
              <a:rPr lang="en-US" b="0" dirty="0" smtClean="0"/>
              <a:t>![](images/</a:t>
            </a:r>
            <a:r>
              <a:rPr lang="en-US" b="0" dirty="0" err="1" smtClean="0"/>
              <a:t>app_debug_signup_confirm.png</a:t>
            </a:r>
            <a:r>
              <a:rPr lang="en-US" b="0" dirty="0" smtClean="0"/>
              <a:t>)</a:t>
            </a:r>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21</a:t>
            </a:fld>
            <a:endParaRPr lang="en-US" altLang="en-US"/>
          </a:p>
        </p:txBody>
      </p:sp>
    </p:spTree>
    <p:extLst>
      <p:ext uri="{BB962C8B-B14F-4D97-AF65-F5344CB8AC3E}">
        <p14:creationId xmlns:p14="http://schemas.microsoft.com/office/powerpoint/2010/main" val="317234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NEED</a:t>
            </a:r>
            <a:r>
              <a:rPr lang="en-US" sz="1200" b="0" i="0" kern="1200" baseline="0" dirty="0" smtClean="0">
                <a:solidFill>
                  <a:schemeClr val="tx1"/>
                </a:solidFill>
                <a:effectLst/>
                <a:latin typeface="+mn-lt"/>
                <a:ea typeface="+mn-ea"/>
                <a:cs typeface="+mn-cs"/>
              </a:rPr>
              <a:t> SOME SORT OF INTRO HERE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a:t>
            </a:fld>
            <a:endParaRPr lang="en-US" altLang="en-US"/>
          </a:p>
        </p:txBody>
      </p:sp>
    </p:spTree>
    <p:extLst>
      <p:ext uri="{BB962C8B-B14F-4D97-AF65-F5344CB8AC3E}">
        <p14:creationId xmlns:p14="http://schemas.microsoft.com/office/powerpoint/2010/main" val="188297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Running the application</a:t>
            </a:r>
          </a:p>
          <a:p>
            <a:endParaRPr lang="en-US" b="0" dirty="0" smtClean="0"/>
          </a:p>
          <a:p>
            <a:r>
              <a:rPr lang="en-US" b="0" dirty="0" smtClean="0"/>
              <a:t>Test out the login.</a:t>
            </a:r>
          </a:p>
          <a:p>
            <a:endParaRPr lang="en-US" b="0" dirty="0" smtClean="0"/>
          </a:p>
          <a:p>
            <a:r>
              <a:rPr lang="en-US" b="0" dirty="0" smtClean="0"/>
              <a:t>![](images/app_debug_login2.png)</a:t>
            </a:r>
          </a:p>
          <a:p>
            <a:endParaRPr lang="en-US" b="0" dirty="0" smtClean="0"/>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22</a:t>
            </a:fld>
            <a:endParaRPr lang="en-US" altLang="en-US"/>
          </a:p>
        </p:txBody>
      </p:sp>
    </p:spTree>
    <p:extLst>
      <p:ext uri="{BB962C8B-B14F-4D97-AF65-F5344CB8AC3E}">
        <p14:creationId xmlns:p14="http://schemas.microsoft.com/office/powerpoint/2010/main" val="1202589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Running the application</a:t>
            </a:r>
          </a:p>
          <a:p>
            <a:endParaRPr lang="en-US" b="0" dirty="0" smtClean="0"/>
          </a:p>
          <a:p>
            <a:endParaRPr lang="en-US" b="0" dirty="0" smtClean="0"/>
          </a:p>
          <a:p>
            <a:r>
              <a:rPr lang="en-US" b="0" dirty="0" smtClean="0"/>
              <a:t>Oh no!</a:t>
            </a:r>
          </a:p>
          <a:p>
            <a:endParaRPr lang="en-US" b="0" dirty="0" smtClean="0"/>
          </a:p>
          <a:p>
            <a:r>
              <a:rPr lang="en-US" b="0" dirty="0" smtClean="0"/>
              <a:t>![](images/app_debug_login_fail2.png)</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23</a:t>
            </a:fld>
            <a:endParaRPr lang="en-US" altLang="en-US"/>
          </a:p>
        </p:txBody>
      </p:sp>
    </p:spTree>
    <p:extLst>
      <p:ext uri="{BB962C8B-B14F-4D97-AF65-F5344CB8AC3E}">
        <p14:creationId xmlns:p14="http://schemas.microsoft.com/office/powerpoint/2010/main" val="1596400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Configure </a:t>
            </a:r>
            <a:r>
              <a:rPr lang="en-US" b="1" dirty="0" smtClean="0"/>
              <a:t>Remote </a:t>
            </a:r>
            <a:endParaRPr lang="en-US" b="0" dirty="0" smtClean="0"/>
          </a:p>
          <a:p>
            <a:r>
              <a:rPr lang="en-US" b="0" dirty="0" err="1" smtClean="0"/>
              <a:t>DebuggingTomcat</a:t>
            </a:r>
            <a:r>
              <a:rPr lang="en-US" b="0" dirty="0" smtClean="0"/>
              <a:t> supports remote debugging the Java Platform Debugger Architecture (JPDA). </a:t>
            </a:r>
            <a:endParaRPr lang="en-US" b="0" dirty="0" smtClean="0"/>
          </a:p>
          <a:p>
            <a:endParaRPr lang="en-US" b="0" dirty="0" smtClean="0"/>
          </a:p>
          <a:p>
            <a:r>
              <a:rPr lang="en-US" b="0" dirty="0" smtClean="0"/>
              <a:t>Remote </a:t>
            </a:r>
            <a:r>
              <a:rPr lang="en-US" b="0" dirty="0" smtClean="0"/>
              <a:t>debugging was enabled when the tomcat image (registration-webserver) was built.</a:t>
            </a:r>
          </a:p>
          <a:p>
            <a:endParaRPr lang="en-US" b="0" dirty="0" smtClean="0"/>
          </a:p>
          <a:p>
            <a:r>
              <a:rPr lang="en-US" b="0" dirty="0" smtClean="0"/>
              <a:t>To configure remote debugging in Eclipse, click on `Run` &gt; `Debug Configurations ...</a:t>
            </a:r>
          </a:p>
          <a:p>
            <a:endParaRPr lang="en-US" b="0" dirty="0" smtClean="0"/>
          </a:p>
          <a:p>
            <a:r>
              <a:rPr lang="en-US" b="0" dirty="0" smtClean="0"/>
              <a:t>`![](images/eclipse_debug_configure2.png)</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a:t>
            </a:fld>
            <a:endParaRPr lang="en-US" altLang="en-US"/>
          </a:p>
        </p:txBody>
      </p:sp>
    </p:spTree>
    <p:extLst>
      <p:ext uri="{BB962C8B-B14F-4D97-AF65-F5344CB8AC3E}">
        <p14:creationId xmlns:p14="http://schemas.microsoft.com/office/powerpoint/2010/main" val="555432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Configure </a:t>
            </a:r>
            <a:r>
              <a:rPr lang="en-US" b="1" dirty="0" smtClean="0"/>
              <a:t>Remote </a:t>
            </a:r>
            <a:endParaRPr lang="en-US" b="0" dirty="0" smtClean="0"/>
          </a:p>
          <a:p>
            <a:endParaRPr lang="en-US" b="0" dirty="0" smtClean="0"/>
          </a:p>
          <a:p>
            <a:r>
              <a:rPr lang="en-US" b="0" dirty="0" smtClean="0"/>
              <a:t>Select `Remote Java Application` and click on `Launch New Configuration` icon</a:t>
            </a:r>
          </a:p>
          <a:p>
            <a:endParaRPr lang="en-US" b="0" dirty="0" smtClean="0"/>
          </a:p>
          <a:p>
            <a:r>
              <a:rPr lang="en-US" b="0" dirty="0" smtClean="0"/>
              <a:t>![](images/</a:t>
            </a:r>
            <a:r>
              <a:rPr lang="en-US" b="0" dirty="0" err="1" smtClean="0"/>
              <a:t>eclipse_debug_configure_new.png</a:t>
            </a:r>
            <a:r>
              <a:rPr lang="en-US" b="0" dirty="0" smtClean="0"/>
              <a:t>)</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a:t>
            </a:fld>
            <a:endParaRPr lang="en-US" altLang="en-US"/>
          </a:p>
        </p:txBody>
      </p:sp>
    </p:spTree>
    <p:extLst>
      <p:ext uri="{BB962C8B-B14F-4D97-AF65-F5344CB8AC3E}">
        <p14:creationId xmlns:p14="http://schemas.microsoft.com/office/powerpoint/2010/main" val="1133753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Configure </a:t>
            </a:r>
            <a:r>
              <a:rPr lang="en-US" b="1" dirty="0" smtClean="0"/>
              <a:t>Remote </a:t>
            </a:r>
            <a:endParaRPr lang="en-US" b="0" dirty="0" smtClean="0"/>
          </a:p>
          <a:p>
            <a:endParaRPr lang="en-US" b="0" dirty="0" smtClean="0"/>
          </a:p>
          <a:p>
            <a:endParaRPr lang="en-US" b="0" dirty="0" smtClean="0"/>
          </a:p>
          <a:p>
            <a:r>
              <a:rPr lang="en-US" b="0" dirty="0" smtClean="0"/>
              <a:t>Enter a `Name` for the configuration. </a:t>
            </a:r>
            <a:endParaRPr lang="en-US" b="0" dirty="0" smtClean="0"/>
          </a:p>
          <a:p>
            <a:r>
              <a:rPr lang="en-US" b="0" dirty="0" smtClean="0"/>
              <a:t>Select </a:t>
            </a:r>
            <a:r>
              <a:rPr lang="en-US" b="0" dirty="0" smtClean="0"/>
              <a:t>the project using the `browse` button. </a:t>
            </a:r>
            <a:endParaRPr lang="en-US" b="0" dirty="0" smtClean="0"/>
          </a:p>
          <a:p>
            <a:r>
              <a:rPr lang="en-US" b="0" dirty="0" smtClean="0"/>
              <a:t>Click </a:t>
            </a:r>
            <a:r>
              <a:rPr lang="en-US" b="0" dirty="0" smtClean="0"/>
              <a:t>on `Apply` to save the configuration and click on `Debug` to start the debugging connection between Tomcat and Eclipse.</a:t>
            </a:r>
          </a:p>
          <a:p>
            <a:endParaRPr lang="en-US" b="0" dirty="0" smtClean="0"/>
          </a:p>
          <a:p>
            <a:r>
              <a:rPr lang="en-US" b="0" dirty="0" smtClean="0"/>
              <a:t>![](images/</a:t>
            </a:r>
            <a:r>
              <a:rPr lang="en-US" b="0" dirty="0" err="1" smtClean="0"/>
              <a:t>eclipse_debug_configure_docker.png</a:t>
            </a:r>
            <a:r>
              <a:rPr lang="en-US" b="0" dirty="0" smtClean="0"/>
              <a:t>)</a:t>
            </a:r>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26</a:t>
            </a:fld>
            <a:endParaRPr lang="en-US" altLang="en-US"/>
          </a:p>
        </p:txBody>
      </p:sp>
    </p:spTree>
    <p:extLst>
      <p:ext uri="{BB962C8B-B14F-4D97-AF65-F5344CB8AC3E}">
        <p14:creationId xmlns:p14="http://schemas.microsoft.com/office/powerpoint/2010/main" val="1975722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Configure </a:t>
            </a:r>
            <a:r>
              <a:rPr lang="en-US" b="1" dirty="0" smtClean="0"/>
              <a:t>Remote </a:t>
            </a:r>
            <a:endParaRPr lang="en-US" b="0" dirty="0" smtClean="0"/>
          </a:p>
          <a:p>
            <a:endParaRPr lang="en-US" b="0" dirty="0" smtClean="0"/>
          </a:p>
          <a:p>
            <a:r>
              <a:rPr lang="en-US" b="0" dirty="0" smtClean="0"/>
              <a:t>![](images/</a:t>
            </a:r>
            <a:r>
              <a:rPr lang="en-US" b="0" dirty="0" err="1" smtClean="0"/>
              <a:t>eclipse_debug_configure_docker.png</a:t>
            </a:r>
            <a:r>
              <a:rPr lang="en-US" b="0" dirty="0" smtClean="0"/>
              <a:t>)</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a:t>
            </a:fld>
            <a:endParaRPr lang="en-US" altLang="en-US"/>
          </a:p>
        </p:txBody>
      </p:sp>
    </p:spTree>
    <p:extLst>
      <p:ext uri="{BB962C8B-B14F-4D97-AF65-F5344CB8AC3E}">
        <p14:creationId xmlns:p14="http://schemas.microsoft.com/office/powerpoint/2010/main" val="475835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Error</a:t>
            </a:r>
          </a:p>
          <a:p>
            <a:r>
              <a:rPr lang="en-US" b="0" dirty="0" smtClean="0"/>
              <a:t>Since the problem is with the password, lets see how the password is set in the User class. </a:t>
            </a:r>
            <a:endParaRPr lang="en-US" b="0" dirty="0" smtClean="0"/>
          </a:p>
          <a:p>
            <a:r>
              <a:rPr lang="en-US" b="0" dirty="0" smtClean="0"/>
              <a:t>In </a:t>
            </a:r>
            <a:r>
              <a:rPr lang="en-US" b="0" dirty="0" smtClean="0"/>
              <a:t>the User class, the setter for password is scrambled using [rot13](https://</a:t>
            </a:r>
            <a:r>
              <a:rPr lang="en-US" b="0" dirty="0" err="1" smtClean="0"/>
              <a:t>en.wikipedia.org</a:t>
            </a:r>
            <a:r>
              <a:rPr lang="en-US" b="0" dirty="0" smtClean="0"/>
              <a:t>/wiki/ROT13) before it is saved to the database.</a:t>
            </a:r>
          </a:p>
          <a:p>
            <a:endParaRPr lang="en-US" b="0" dirty="0" smtClean="0"/>
          </a:p>
          <a:p>
            <a:r>
              <a:rPr lang="en-US" b="0" dirty="0" smtClean="0"/>
              <a:t>![](images/</a:t>
            </a:r>
            <a:r>
              <a:rPr lang="en-US" b="0" dirty="0" err="1" smtClean="0"/>
              <a:t>eclipse_debug_User_password.png</a:t>
            </a:r>
            <a:r>
              <a:rPr lang="en-US" b="0" dirty="0" smtClean="0"/>
              <a:t>)</a:t>
            </a:r>
          </a:p>
          <a:p>
            <a:endParaRPr lang="en-US" b="1" dirty="0" smtClean="0"/>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a:t>
            </a:fld>
            <a:endParaRPr lang="en-US" altLang="en-US"/>
          </a:p>
        </p:txBody>
      </p:sp>
    </p:spTree>
    <p:extLst>
      <p:ext uri="{BB962C8B-B14F-4D97-AF65-F5344CB8AC3E}">
        <p14:creationId xmlns:p14="http://schemas.microsoft.com/office/powerpoint/2010/main" val="1018550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Error</a:t>
            </a:r>
          </a:p>
          <a:p>
            <a:endParaRPr lang="en-US" b="0" dirty="0" smtClean="0"/>
          </a:p>
          <a:p>
            <a:r>
              <a:rPr lang="en-US" b="0" dirty="0" smtClean="0"/>
              <a:t>Try registering a new user using the debugger. </a:t>
            </a:r>
            <a:endParaRPr lang="en-US" b="0" dirty="0" smtClean="0"/>
          </a:p>
          <a:p>
            <a:r>
              <a:rPr lang="en-US" b="0" dirty="0" smtClean="0"/>
              <a:t>In </a:t>
            </a:r>
            <a:r>
              <a:rPr lang="en-US" b="0" dirty="0" smtClean="0"/>
              <a:t>Eclipse, change the view or Perspective to the debugger by clicking on `Window` &gt; `Perspective` &gt; `Open Perspective` &gt; `Debug`</a:t>
            </a:r>
          </a:p>
          <a:p>
            <a:endParaRPr lang="en-US" b="0" dirty="0" smtClean="0"/>
          </a:p>
          <a:p>
            <a:r>
              <a:rPr lang="en-US" b="0" dirty="0" smtClean="0"/>
              <a:t>![](images/</a:t>
            </a:r>
            <a:r>
              <a:rPr lang="en-US" b="0" dirty="0" err="1" smtClean="0"/>
              <a:t>eclipse_debug_perspective.png</a:t>
            </a:r>
            <a:r>
              <a:rPr lang="en-US" b="0" dirty="0" smtClean="0"/>
              <a:t>)</a:t>
            </a:r>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29</a:t>
            </a:fld>
            <a:endParaRPr lang="en-US" altLang="en-US"/>
          </a:p>
        </p:txBody>
      </p:sp>
    </p:spTree>
    <p:extLst>
      <p:ext uri="{BB962C8B-B14F-4D97-AF65-F5344CB8AC3E}">
        <p14:creationId xmlns:p14="http://schemas.microsoft.com/office/powerpoint/2010/main" val="302721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Error</a:t>
            </a:r>
          </a:p>
          <a:p>
            <a:endParaRPr lang="en-US" b="0" dirty="0" smtClean="0"/>
          </a:p>
          <a:p>
            <a:r>
              <a:rPr lang="en-US" b="0" dirty="0" smtClean="0"/>
              <a:t>Eclipse will switch to the debug perspective. </a:t>
            </a:r>
            <a:endParaRPr lang="en-US" b="0" dirty="0" smtClean="0"/>
          </a:p>
          <a:p>
            <a:endParaRPr lang="en-US" b="0" dirty="0" smtClean="0"/>
          </a:p>
          <a:p>
            <a:r>
              <a:rPr lang="en-US" b="0" dirty="0" smtClean="0"/>
              <a:t>Since </a:t>
            </a:r>
            <a:r>
              <a:rPr lang="en-US" b="0" dirty="0" smtClean="0"/>
              <a:t>we enable remote debugging earlier, you should see the Daemon Threads for Tomcat in the debug window. </a:t>
            </a:r>
            <a:endParaRPr lang="en-US" b="0" dirty="0" smtClean="0"/>
          </a:p>
          <a:p>
            <a:endParaRPr lang="en-US" b="0" dirty="0" smtClean="0"/>
          </a:p>
          <a:p>
            <a:r>
              <a:rPr lang="en-US" b="0" dirty="0" smtClean="0"/>
              <a:t>Set </a:t>
            </a:r>
            <a:r>
              <a:rPr lang="en-US" b="0" dirty="0" smtClean="0"/>
              <a:t>a breakpoint for in the User class where the password is set.</a:t>
            </a:r>
          </a:p>
          <a:p>
            <a:endParaRPr lang="en-US" b="0" dirty="0" smtClean="0"/>
          </a:p>
          <a:p>
            <a:r>
              <a:rPr lang="en-US" b="0" dirty="0" smtClean="0"/>
              <a:t>![](images/</a:t>
            </a:r>
            <a:r>
              <a:rPr lang="en-US" b="0" dirty="0" err="1" smtClean="0"/>
              <a:t>eclipse_debug_User_breakpoint.png</a:t>
            </a:r>
            <a:r>
              <a:rPr lang="en-US" b="0" dirty="0" smtClean="0"/>
              <a:t>)</a:t>
            </a:r>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30</a:t>
            </a:fld>
            <a:endParaRPr lang="en-US" altLang="en-US"/>
          </a:p>
        </p:txBody>
      </p:sp>
    </p:spTree>
    <p:extLst>
      <p:ext uri="{BB962C8B-B14F-4D97-AF65-F5344CB8AC3E}">
        <p14:creationId xmlns:p14="http://schemas.microsoft.com/office/powerpoint/2010/main" val="747591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Error</a:t>
            </a:r>
          </a:p>
          <a:p>
            <a:endParaRPr lang="en-US" b="0" dirty="0" smtClean="0"/>
          </a:p>
          <a:p>
            <a:r>
              <a:rPr lang="en-US" b="0" dirty="0" smtClean="0"/>
              <a:t>![](images/</a:t>
            </a:r>
            <a:r>
              <a:rPr lang="en-US" b="0" dirty="0" err="1" smtClean="0"/>
              <a:t>eclipse_debug_User_breakpoint.png</a:t>
            </a:r>
            <a:r>
              <a:rPr lang="en-US" b="0" dirty="0" smtClean="0"/>
              <a:t>)</a:t>
            </a:r>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31</a:t>
            </a:fld>
            <a:endParaRPr lang="en-US" altLang="en-US"/>
          </a:p>
        </p:txBody>
      </p:sp>
    </p:spTree>
    <p:extLst>
      <p:ext uri="{BB962C8B-B14F-4D97-AF65-F5344CB8AC3E}">
        <p14:creationId xmlns:p14="http://schemas.microsoft.com/office/powerpoint/2010/main" val="634602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1 — View </a:t>
            </a:r>
            <a:r>
              <a:rPr lang="en-US" sz="1200" b="1" i="0" kern="1200" dirty="0" err="1" smtClean="0">
                <a:solidFill>
                  <a:schemeClr val="tx1"/>
                </a:solidFill>
                <a:effectLst/>
                <a:latin typeface="+mn-lt"/>
                <a:ea typeface="+mn-ea"/>
                <a:cs typeface="+mn-cs"/>
              </a:rPr>
              <a:t>stdout</a:t>
            </a:r>
            <a:r>
              <a:rPr lang="en-US" sz="1200" b="1" i="0" kern="1200" dirty="0" smtClean="0">
                <a:solidFill>
                  <a:schemeClr val="tx1"/>
                </a:solidFill>
                <a:effectLst/>
                <a:latin typeface="+mn-lt"/>
                <a:ea typeface="+mn-ea"/>
                <a:cs typeface="+mn-cs"/>
              </a:rPr>
              <a:t> history with the logs command</a:t>
            </a:r>
            <a:r>
              <a:rPr lang="en-US" sz="1200" b="1"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SHARE: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Lots of programs log stuff to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especially when things go south. Anything that gets written to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for the process that is </a:t>
            </a:r>
            <a:r>
              <a:rPr lang="en-US" sz="1200" b="0" i="0" kern="1200" dirty="0" err="1" smtClean="0">
                <a:solidFill>
                  <a:schemeClr val="tx1"/>
                </a:solidFill>
                <a:effectLst/>
                <a:latin typeface="+mn-lt"/>
                <a:ea typeface="+mn-ea"/>
                <a:cs typeface="+mn-cs"/>
              </a:rPr>
              <a:t>pid</a:t>
            </a:r>
            <a:r>
              <a:rPr lang="en-US" sz="1200" b="0" i="0" kern="1200" dirty="0" smtClean="0">
                <a:solidFill>
                  <a:schemeClr val="tx1"/>
                </a:solidFill>
                <a:effectLst/>
                <a:latin typeface="+mn-lt"/>
                <a:ea typeface="+mn-ea"/>
                <a:cs typeface="+mn-cs"/>
              </a:rPr>
              <a:t> 1 inside the container will get captured to a history file on the host, where it can be viewed with the </a:t>
            </a:r>
            <a:r>
              <a:rPr lang="en-US" sz="1200" b="1" i="0" kern="1200" dirty="0" smtClean="0">
                <a:solidFill>
                  <a:schemeClr val="tx1"/>
                </a:solidFill>
                <a:effectLst/>
                <a:latin typeface="+mn-lt"/>
                <a:ea typeface="+mn-ea"/>
                <a:cs typeface="+mn-cs"/>
              </a:rPr>
              <a:t>logs</a:t>
            </a:r>
            <a:r>
              <a:rPr lang="en-US" sz="1200" b="0" i="0" kern="1200" dirty="0" smtClean="0">
                <a:solidFill>
                  <a:schemeClr val="tx1"/>
                </a:solidFill>
                <a:effectLst/>
                <a:latin typeface="+mn-lt"/>
                <a:ea typeface="+mn-ea"/>
                <a:cs typeface="+mn-cs"/>
              </a:rPr>
              <a:t> command</a:t>
            </a:r>
            <a:r>
              <a:rPr lang="en-US"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dirty="0" smtClean="0"/>
              <a:t>$ </a:t>
            </a:r>
            <a:r>
              <a:rPr lang="en-US" dirty="0" err="1" smtClean="0"/>
              <a:t>docker</a:t>
            </a:r>
            <a:r>
              <a:rPr lang="en-US" dirty="0" smtClean="0"/>
              <a:t> run -d --name=</a:t>
            </a:r>
            <a:r>
              <a:rPr lang="en-US" dirty="0" err="1" smtClean="0">
                <a:effectLst/>
              </a:rPr>
              <a:t>logtest</a:t>
            </a:r>
            <a:r>
              <a:rPr lang="en-US" dirty="0" smtClean="0"/>
              <a:t> alpine /bin/</a:t>
            </a:r>
            <a:r>
              <a:rPr lang="en-US" dirty="0" err="1" smtClean="0"/>
              <a:t>sh</a:t>
            </a:r>
            <a:r>
              <a:rPr lang="en-US" dirty="0" smtClean="0"/>
              <a:t> -c “while true; do sleep 2; </a:t>
            </a:r>
            <a:r>
              <a:rPr lang="en-US" dirty="0" err="1" smtClean="0"/>
              <a:t>df</a:t>
            </a:r>
            <a:r>
              <a:rPr lang="en-US" dirty="0" smtClean="0"/>
              <a:t> -h; done”</a:t>
            </a:r>
            <a:br>
              <a:rPr lang="en-US" dirty="0" smtClean="0"/>
            </a:br>
            <a:r>
              <a:rPr lang="en-US" dirty="0" smtClean="0"/>
              <a:t>35f6353d2e47ab1f6c34073475014f4ab5e0b131043dca4454f67be9d8ef1253</a:t>
            </a:r>
            <a:br>
              <a:rPr lang="en-US" dirty="0" smtClean="0"/>
            </a:br>
            <a:r>
              <a:rPr lang="en-US" dirty="0" smtClean="0"/>
              <a:t>$ </a:t>
            </a:r>
            <a:r>
              <a:rPr lang="en-US" dirty="0" err="1" smtClean="0"/>
              <a:t>docker</a:t>
            </a:r>
            <a:r>
              <a:rPr lang="en-US" dirty="0" smtClean="0"/>
              <a:t> logs </a:t>
            </a:r>
            <a:r>
              <a:rPr lang="en-US" dirty="0" err="1" smtClean="0"/>
              <a:t>logtest</a:t>
            </a:r>
            <a:r>
              <a:rPr lang="en-US" dirty="0" smtClean="0"/>
              <a:t/>
            </a:r>
            <a:br>
              <a:rPr lang="en-US" dirty="0" smtClean="0"/>
            </a:br>
            <a:r>
              <a:rPr lang="en-US" dirty="0" smtClean="0"/>
              <a:t>Filesystem Size Used Available Use% Mounted on</a:t>
            </a:r>
            <a:br>
              <a:rPr lang="en-US" dirty="0" smtClean="0"/>
            </a:br>
            <a:r>
              <a:rPr lang="en-US" dirty="0" smtClean="0"/>
              <a:t>none 93.7G 2.0G 87.0G 2% /</a:t>
            </a:r>
            <a:br>
              <a:rPr lang="en-US" dirty="0" smtClean="0"/>
            </a:br>
            <a:r>
              <a:rPr lang="en-US" dirty="0" err="1" smtClean="0"/>
              <a:t>tmpfs</a:t>
            </a:r>
            <a:r>
              <a:rPr lang="en-US" dirty="0" smtClean="0"/>
              <a:t> 3.8G 0 3.8G 0% /dev</a:t>
            </a:r>
            <a:br>
              <a:rPr lang="en-US" dirty="0" smtClean="0"/>
            </a:br>
            <a:r>
              <a:rPr lang="en-US" dirty="0" err="1" smtClean="0"/>
              <a:t>tmpfs</a:t>
            </a:r>
            <a:r>
              <a:rPr lang="en-US" dirty="0" smtClean="0"/>
              <a:t> 3.8G 0 3.8G 0% /sys/fs/</a:t>
            </a:r>
            <a:r>
              <a:rPr lang="en-US" dirty="0" err="1" smtClean="0"/>
              <a:t>cgroup</a:t>
            </a:r>
            <a:r>
              <a:rPr lang="en-US" dirty="0" smtClean="0"/>
              <a:t/>
            </a:r>
            <a:br>
              <a:rPr lang="en-US" dirty="0" smtClean="0"/>
            </a:br>
            <a:r>
              <a:rPr lang="en-US" dirty="0" smtClean="0"/>
              <a:t>... </a:t>
            </a:r>
            <a:r>
              <a:rPr lang="en-US" dirty="0" err="1" smtClean="0"/>
              <a:t>etc</a:t>
            </a:r>
            <a:r>
              <a:rPr lang="en-US" dirty="0" smtClean="0"/>
              <a:t> ...</a:t>
            </a:r>
            <a:r>
              <a:rPr lang="en-US" sz="1200" b="0" i="0" kern="1200" dirty="0" smtClean="0">
                <a:solidFill>
                  <a:schemeClr val="tx1"/>
                </a:solidFill>
                <a:effectLst/>
                <a:latin typeface="+mn-lt"/>
                <a:ea typeface="+mn-ea"/>
                <a:cs typeface="+mn-cs"/>
              </a:rPr>
              <a:t>This history is available even after the container exits, as long as its file system is still present on disk (until it is removed with </a:t>
            </a:r>
            <a:r>
              <a:rPr lang="en-US" sz="1200" b="1" i="0" kern="1200" dirty="0" err="1" smtClean="0">
                <a:solidFill>
                  <a:schemeClr val="tx1"/>
                </a:solidFill>
                <a:effectLst/>
                <a:latin typeface="+mn-lt"/>
                <a:ea typeface="+mn-ea"/>
                <a:cs typeface="+mn-cs"/>
              </a:rPr>
              <a:t>docker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The data is stored in a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file buried under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/lib/</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You can get the complete path using the inspect command, which we’ll look at later. The log command takes options that allow you to follow this file, basically tail -f, as well as choose how many lines the command returns (tail -n). By default the command returns all lines.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2 — Stream </a:t>
            </a:r>
            <a:r>
              <a:rPr lang="en-US" sz="1200" b="1" i="0" kern="1200" dirty="0" err="1" smtClean="0">
                <a:solidFill>
                  <a:schemeClr val="tx1"/>
                </a:solidFill>
                <a:effectLst/>
                <a:latin typeface="+mn-lt"/>
                <a:ea typeface="+mn-ea"/>
                <a:cs typeface="+mn-cs"/>
              </a:rPr>
              <a:t>stdout</a:t>
            </a:r>
            <a:r>
              <a:rPr lang="en-US" sz="1200" b="1" i="0" kern="1200" dirty="0" smtClean="0">
                <a:solidFill>
                  <a:schemeClr val="tx1"/>
                </a:solidFill>
                <a:effectLst/>
                <a:latin typeface="+mn-lt"/>
                <a:ea typeface="+mn-ea"/>
                <a:cs typeface="+mn-cs"/>
              </a:rPr>
              <a:t> with the attach command</a:t>
            </a:r>
            <a:r>
              <a:rPr lang="en-US" sz="1200" b="1" i="0" kern="1200" dirty="0" smtClean="0">
                <a:solidFill>
                  <a:schemeClr val="tx1"/>
                </a:solidFill>
                <a:effectLst/>
                <a:latin typeface="+mn-lt"/>
                <a:ea typeface="+mn-ea"/>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want to see what is written to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in real time then the </a:t>
            </a:r>
            <a:r>
              <a:rPr lang="en-US" sz="1200" b="1" i="0" kern="1200" dirty="0" err="1" smtClean="0">
                <a:solidFill>
                  <a:schemeClr val="tx1"/>
                </a:solidFill>
                <a:effectLst/>
                <a:latin typeface="+mn-lt"/>
                <a:ea typeface="+mn-ea"/>
                <a:cs typeface="+mn-cs"/>
              </a:rPr>
              <a:t>attach</a:t>
            </a:r>
            <a:r>
              <a:rPr lang="en-US" sz="1200" b="0" i="0" kern="1200" dirty="0" err="1" smtClean="0">
                <a:solidFill>
                  <a:schemeClr val="tx1"/>
                </a:solidFill>
                <a:effectLst/>
                <a:latin typeface="+mn-lt"/>
                <a:ea typeface="+mn-ea"/>
                <a:cs typeface="+mn-cs"/>
              </a:rPr>
              <a:t>command</a:t>
            </a:r>
            <a:r>
              <a:rPr lang="en-US" sz="1200" b="0" i="0" kern="1200" dirty="0" smtClean="0">
                <a:solidFill>
                  <a:schemeClr val="tx1"/>
                </a:solidFill>
                <a:effectLst/>
                <a:latin typeface="+mn-lt"/>
                <a:ea typeface="+mn-ea"/>
                <a:cs typeface="+mn-cs"/>
              </a:rPr>
              <a:t> is your friend.</a:t>
            </a:r>
          </a:p>
          <a:p>
            <a:r>
              <a:rPr lang="en-US" dirty="0" smtClean="0"/>
              <a:t>$ </a:t>
            </a:r>
            <a:r>
              <a:rPr lang="en-US" dirty="0" err="1" smtClean="0"/>
              <a:t>docker</a:t>
            </a:r>
            <a:r>
              <a:rPr lang="en-US" dirty="0" smtClean="0"/>
              <a:t> run -d --name=</a:t>
            </a:r>
            <a:r>
              <a:rPr lang="en-US" dirty="0" err="1" smtClean="0"/>
              <a:t>logtest</a:t>
            </a:r>
            <a:r>
              <a:rPr lang="en-US" dirty="0" smtClean="0"/>
              <a:t> alpine /bin/</a:t>
            </a:r>
            <a:r>
              <a:rPr lang="en-US" dirty="0" err="1" smtClean="0"/>
              <a:t>sh</a:t>
            </a:r>
            <a:r>
              <a:rPr lang="en-US" dirty="0" smtClean="0"/>
              <a:t> -c “while true; do sleep 2; </a:t>
            </a:r>
            <a:r>
              <a:rPr lang="en-US" dirty="0" err="1" smtClean="0"/>
              <a:t>df</a:t>
            </a:r>
            <a:r>
              <a:rPr lang="en-US" dirty="0" smtClean="0"/>
              <a:t> -h; done”</a:t>
            </a:r>
            <a:br>
              <a:rPr lang="en-US" dirty="0" smtClean="0"/>
            </a:br>
            <a:r>
              <a:rPr lang="en-US" dirty="0" smtClean="0"/>
              <a:t>26a329f1e7074f0c0f89caf266ad145ab427b1bcb35f82557e78bafe053faf44</a:t>
            </a:r>
            <a:br>
              <a:rPr lang="en-US" dirty="0" smtClean="0"/>
            </a:br>
            <a:r>
              <a:rPr lang="en-US" dirty="0" smtClean="0"/>
              <a:t>$ </a:t>
            </a:r>
            <a:r>
              <a:rPr lang="en-US" dirty="0" err="1" smtClean="0"/>
              <a:t>docker</a:t>
            </a:r>
            <a:r>
              <a:rPr lang="en-US" dirty="0" smtClean="0"/>
              <a:t> attach </a:t>
            </a:r>
            <a:r>
              <a:rPr lang="en-US" dirty="0" err="1" smtClean="0"/>
              <a:t>logtest</a:t>
            </a:r>
            <a:r>
              <a:rPr lang="en-US" dirty="0" smtClean="0"/>
              <a:t/>
            </a:r>
            <a:br>
              <a:rPr lang="en-US" dirty="0" smtClean="0"/>
            </a:br>
            <a:r>
              <a:rPr lang="en-US" dirty="0" smtClean="0"/>
              <a:t>Filesystem Size Used Available Use% Mounted on</a:t>
            </a:r>
            <a:br>
              <a:rPr lang="en-US" dirty="0" smtClean="0"/>
            </a:br>
            <a:r>
              <a:rPr lang="en-US" dirty="0" smtClean="0"/>
              <a:t>none 93.7G 2.0G 87.0G 2% /</a:t>
            </a:r>
            <a:br>
              <a:rPr lang="en-US" dirty="0" smtClean="0"/>
            </a:br>
            <a:r>
              <a:rPr lang="en-US" dirty="0" err="1" smtClean="0"/>
              <a:t>tmpfs</a:t>
            </a:r>
            <a:r>
              <a:rPr lang="en-US" dirty="0" smtClean="0"/>
              <a:t> 3.8G 0 3.8G 0% /dev</a:t>
            </a:r>
            <a:br>
              <a:rPr lang="en-US" dirty="0" smtClean="0"/>
            </a:br>
            <a:r>
              <a:rPr lang="en-US" dirty="0" err="1" smtClean="0"/>
              <a:t>tmpfs</a:t>
            </a:r>
            <a:r>
              <a:rPr lang="en-US" dirty="0" smtClean="0"/>
              <a:t> 3.8G 0 3.8G 0% /sys/fs/</a:t>
            </a:r>
            <a:r>
              <a:rPr lang="en-US" dirty="0" err="1" smtClean="0"/>
              <a:t>cgroup</a:t>
            </a:r>
            <a:r>
              <a:rPr lang="en-US" dirty="0" smtClean="0"/>
              <a:t/>
            </a:r>
            <a:br>
              <a:rPr lang="en-US" dirty="0" smtClean="0"/>
            </a:br>
            <a:r>
              <a:rPr lang="en-US" dirty="0" smtClean="0"/>
              <a:t>… </a:t>
            </a:r>
            <a:r>
              <a:rPr lang="en-US" dirty="0" err="1" smtClean="0"/>
              <a:t>etc</a:t>
            </a:r>
            <a:r>
              <a:rPr lang="en-US" dirty="0" smtClean="0"/>
              <a:t> …</a:t>
            </a:r>
            <a:br>
              <a:rPr lang="en-US" dirty="0" smtClean="0"/>
            </a:br>
            <a:r>
              <a:rPr lang="en-US" dirty="0" smtClean="0"/>
              <a:t>Filesystem Size Used Available Use% Mounted on</a:t>
            </a:r>
            <a:br>
              <a:rPr lang="en-US" dirty="0" smtClean="0"/>
            </a:br>
            <a:r>
              <a:rPr lang="en-US" dirty="0" smtClean="0"/>
              <a:t>none 93.7G 2.0G 87.0G 2% /</a:t>
            </a:r>
            <a:br>
              <a:rPr lang="en-US" dirty="0" smtClean="0"/>
            </a:br>
            <a:r>
              <a:rPr lang="en-US" dirty="0" err="1" smtClean="0"/>
              <a:t>tmpfs</a:t>
            </a:r>
            <a:r>
              <a:rPr lang="en-US" dirty="0" smtClean="0"/>
              <a:t> 3.8G 0 3.8G 0% /dev</a:t>
            </a:r>
            <a:br>
              <a:rPr lang="en-US" dirty="0" smtClean="0"/>
            </a:br>
            <a:r>
              <a:rPr lang="en-US" dirty="0" err="1" smtClean="0"/>
              <a:t>tmpfs</a:t>
            </a:r>
            <a:r>
              <a:rPr lang="en-US" dirty="0" smtClean="0"/>
              <a:t> 3.8G 0 3.8G 0% /sys/fs/</a:t>
            </a:r>
            <a:r>
              <a:rPr lang="en-US" dirty="0" err="1" smtClean="0"/>
              <a:t>cgroup</a:t>
            </a:r>
            <a:r>
              <a:rPr lang="en-US" dirty="0" smtClean="0"/>
              <a:t/>
            </a:r>
            <a:br>
              <a:rPr lang="en-US" dirty="0" smtClean="0"/>
            </a:br>
            <a:r>
              <a:rPr lang="en-US" dirty="0" smtClean="0"/>
              <a:t>… </a:t>
            </a:r>
            <a:r>
              <a:rPr lang="en-US" dirty="0" err="1" smtClean="0"/>
              <a:t>etc</a:t>
            </a:r>
            <a:r>
              <a:rPr lang="en-US" dirty="0" smtClean="0"/>
              <a:t> …</a:t>
            </a:r>
            <a:r>
              <a:rPr lang="en-US" sz="1200" b="0" i="0" kern="1200" dirty="0" smtClean="0">
                <a:solidFill>
                  <a:schemeClr val="tx1"/>
                </a:solidFill>
                <a:effectLst/>
                <a:latin typeface="+mn-lt"/>
                <a:ea typeface="+mn-ea"/>
                <a:cs typeface="+mn-cs"/>
              </a:rPr>
              <a:t>By default this command attaches </a:t>
            </a:r>
            <a:r>
              <a:rPr lang="en-US" sz="1200" b="0" i="0" kern="1200" dirty="0" err="1" smtClean="0">
                <a:solidFill>
                  <a:schemeClr val="tx1"/>
                </a:solidFill>
                <a:effectLst/>
                <a:latin typeface="+mn-lt"/>
                <a:ea typeface="+mn-ea"/>
                <a:cs typeface="+mn-cs"/>
              </a:rPr>
              <a:t>stdin</a:t>
            </a:r>
            <a:r>
              <a:rPr lang="en-US" sz="1200" b="0" i="0" kern="1200" dirty="0" smtClean="0">
                <a:solidFill>
                  <a:schemeClr val="tx1"/>
                </a:solidFill>
                <a:effectLst/>
                <a:latin typeface="+mn-lt"/>
                <a:ea typeface="+mn-ea"/>
                <a:cs typeface="+mn-cs"/>
              </a:rPr>
              <a:t> and proxies signals to the remote process. Options are available to control both of these behaviors. To detach from the process use the default `ctrl-p ctrl-q` sequence. Note that running a command in a loop the way I am above can make detaching a little wonky, but it works fine for normal stuff.</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3 — Execute arbitrary commands with exec</a:t>
            </a:r>
            <a:r>
              <a:rPr lang="en-US" sz="1200" b="1" i="0" kern="1200" dirty="0" smtClean="0">
                <a:solidFill>
                  <a:schemeClr val="tx1"/>
                </a:solidFill>
                <a:effectLst/>
                <a:latin typeface="+mn-lt"/>
                <a:ea typeface="+mn-ea"/>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Maybe the most powerful all-around tool in your kit, the </a:t>
            </a:r>
            <a:r>
              <a:rPr lang="en-US" sz="1200" b="1" i="0" kern="1200" dirty="0" smtClean="0">
                <a:solidFill>
                  <a:schemeClr val="tx1"/>
                </a:solidFill>
                <a:effectLst/>
                <a:latin typeface="+mn-lt"/>
                <a:ea typeface="+mn-ea"/>
                <a:cs typeface="+mn-cs"/>
              </a:rPr>
              <a:t>exec</a:t>
            </a:r>
            <a:r>
              <a:rPr lang="en-US" sz="1200" b="0" i="0" kern="1200" dirty="0" smtClean="0">
                <a:solidFill>
                  <a:schemeClr val="tx1"/>
                </a:solidFill>
                <a:effectLst/>
                <a:latin typeface="+mn-lt"/>
                <a:ea typeface="+mn-ea"/>
                <a:cs typeface="+mn-cs"/>
              </a:rPr>
              <a:t> command allows you to run arbitrary commands inside a running container.</a:t>
            </a:r>
          </a:p>
          <a:p>
            <a:r>
              <a:rPr lang="en-US" dirty="0" smtClean="0"/>
              <a:t>$ </a:t>
            </a:r>
            <a:r>
              <a:rPr lang="en-US" dirty="0" err="1" smtClean="0"/>
              <a:t>docker</a:t>
            </a:r>
            <a:r>
              <a:rPr lang="en-US" dirty="0" smtClean="0"/>
              <a:t> run -d --name=</a:t>
            </a:r>
            <a:r>
              <a:rPr lang="en-US" dirty="0" err="1" smtClean="0"/>
              <a:t>exectest</a:t>
            </a:r>
            <a:r>
              <a:rPr lang="en-US" dirty="0" smtClean="0"/>
              <a:t> alpine watch “echo ‘This is a test.’ &gt;&gt; /</a:t>
            </a:r>
            <a:r>
              <a:rPr lang="en-US" dirty="0" err="1" smtClean="0"/>
              <a:t>var</a:t>
            </a:r>
            <a:r>
              <a:rPr lang="en-US" dirty="0" smtClean="0"/>
              <a:t>/log/</a:t>
            </a:r>
            <a:r>
              <a:rPr lang="en-US" dirty="0" err="1" smtClean="0"/>
              <a:t>test.log</a:t>
            </a:r>
            <a:r>
              <a:rPr lang="en-US" dirty="0" smtClean="0"/>
              <a:t>”</a:t>
            </a:r>
            <a:br>
              <a:rPr lang="en-US" dirty="0" smtClean="0"/>
            </a:br>
            <a:r>
              <a:rPr lang="en-US" dirty="0" smtClean="0"/>
              <a:t>70ddfdf5169e755177a812959808973c92974dba2531c42a21ad9e50c8a4804c</a:t>
            </a:r>
            <a:br>
              <a:rPr lang="en-US" dirty="0" smtClean="0"/>
            </a:br>
            <a:r>
              <a:rPr lang="en-US" dirty="0" smtClean="0"/>
              <a:t>$ </a:t>
            </a:r>
            <a:r>
              <a:rPr lang="en-US" dirty="0" err="1" smtClean="0"/>
              <a:t>docker</a:t>
            </a:r>
            <a:r>
              <a:rPr lang="en-US" dirty="0" smtClean="0"/>
              <a:t> exec </a:t>
            </a:r>
            <a:r>
              <a:rPr lang="en-US" dirty="0" err="1" smtClean="0"/>
              <a:t>exectest</a:t>
            </a:r>
            <a:r>
              <a:rPr lang="en-US" dirty="0" smtClean="0"/>
              <a:t> cat /</a:t>
            </a:r>
            <a:r>
              <a:rPr lang="en-US" dirty="0" err="1" smtClean="0"/>
              <a:t>var</a:t>
            </a:r>
            <a:r>
              <a:rPr lang="en-US" dirty="0" smtClean="0"/>
              <a:t>/log/</a:t>
            </a:r>
            <a:r>
              <a:rPr lang="en-US" dirty="0" err="1" smtClean="0"/>
              <a:t>test.log</a:t>
            </a:r>
            <a:r>
              <a:rPr lang="en-US" dirty="0" smtClean="0"/>
              <a:t/>
            </a:r>
            <a:br>
              <a:rPr lang="en-US" dirty="0" smtClean="0"/>
            </a:br>
            <a:r>
              <a:rPr lang="en-US" dirty="0" smtClean="0"/>
              <a:t>This is a test.</a:t>
            </a:r>
            <a:br>
              <a:rPr lang="en-US" dirty="0" smtClean="0"/>
            </a:br>
            <a:r>
              <a:rPr lang="en-US" dirty="0" smtClean="0"/>
              <a:t>This is a test.</a:t>
            </a:r>
            <a:br>
              <a:rPr lang="en-US" dirty="0" smtClean="0"/>
            </a:br>
            <a:r>
              <a:rPr lang="en-US" dirty="0" smtClean="0"/>
              <a:t>This is a test.</a:t>
            </a:r>
            <a:br>
              <a:rPr lang="en-US" dirty="0" smtClean="0"/>
            </a:br>
            <a:r>
              <a:rPr lang="en-US" dirty="0" smtClean="0"/>
              <a:t>This is a </a:t>
            </a:r>
            <a:r>
              <a:rPr lang="en-US" dirty="0" err="1" smtClean="0"/>
              <a:t>test.</a:t>
            </a:r>
            <a:r>
              <a:rPr lang="en-US" sz="1200" b="0" i="0" kern="1200" dirty="0" err="1" smtClean="0">
                <a:solidFill>
                  <a:schemeClr val="tx1"/>
                </a:solidFill>
                <a:effectLst/>
                <a:latin typeface="+mn-lt"/>
                <a:ea typeface="+mn-ea"/>
                <a:cs typeface="+mn-cs"/>
              </a:rPr>
              <a:t>You</a:t>
            </a:r>
            <a:r>
              <a:rPr lang="en-US" sz="1200" b="0" i="0" kern="1200" dirty="0" smtClean="0">
                <a:solidFill>
                  <a:schemeClr val="tx1"/>
                </a:solidFill>
                <a:effectLst/>
                <a:latin typeface="+mn-lt"/>
                <a:ea typeface="+mn-ea"/>
                <a:cs typeface="+mn-cs"/>
              </a:rPr>
              <a:t> can even use exec to get an interactive shell in the container.</a:t>
            </a:r>
          </a:p>
          <a:p>
            <a:r>
              <a:rPr lang="en-US" dirty="0" smtClean="0"/>
              <a:t>$ </a:t>
            </a:r>
            <a:r>
              <a:rPr lang="en-US" dirty="0" err="1" smtClean="0"/>
              <a:t>docker</a:t>
            </a:r>
            <a:r>
              <a:rPr lang="en-US" dirty="0" smtClean="0"/>
              <a:t> run -d --name=</a:t>
            </a:r>
            <a:r>
              <a:rPr lang="en-US" dirty="0" err="1" smtClean="0"/>
              <a:t>exectest</a:t>
            </a:r>
            <a:r>
              <a:rPr lang="en-US" dirty="0" smtClean="0"/>
              <a:t> alpine watch “echo ‘This is a test.’ &gt;&gt; /</a:t>
            </a:r>
            <a:r>
              <a:rPr lang="en-US" dirty="0" err="1" smtClean="0"/>
              <a:t>var</a:t>
            </a:r>
            <a:r>
              <a:rPr lang="en-US" dirty="0" smtClean="0"/>
              <a:t>/log/</a:t>
            </a:r>
            <a:r>
              <a:rPr lang="en-US" dirty="0" err="1" smtClean="0"/>
              <a:t>test.log</a:t>
            </a:r>
            <a:r>
              <a:rPr lang="en-US" dirty="0" smtClean="0"/>
              <a:t>”</a:t>
            </a:r>
            <a:br>
              <a:rPr lang="en-US" dirty="0" smtClean="0"/>
            </a:br>
            <a:r>
              <a:rPr lang="en-US" dirty="0" smtClean="0"/>
              <a:t>91e46bf5d19d4239a2f30af06669d4263580a01187d2290c33d7dee110f76356</a:t>
            </a:r>
            <a:br>
              <a:rPr lang="en-US" dirty="0" smtClean="0"/>
            </a:br>
            <a:r>
              <a:rPr lang="en-US" dirty="0" smtClean="0"/>
              <a:t>$ </a:t>
            </a:r>
            <a:r>
              <a:rPr lang="en-US" dirty="0" err="1" smtClean="0"/>
              <a:t>docker</a:t>
            </a:r>
            <a:r>
              <a:rPr lang="en-US" dirty="0" smtClean="0"/>
              <a:t> exec -it </a:t>
            </a:r>
            <a:r>
              <a:rPr lang="en-US" dirty="0" err="1" smtClean="0"/>
              <a:t>exectest</a:t>
            </a:r>
            <a:r>
              <a:rPr lang="en-US" dirty="0" smtClean="0"/>
              <a:t> /bin/</a:t>
            </a:r>
            <a:r>
              <a:rPr lang="en-US" dirty="0" err="1" smtClean="0"/>
              <a:t>sh</a:t>
            </a:r>
            <a:r>
              <a:rPr lang="en-US" dirty="0" smtClean="0"/>
              <a:t/>
            </a:r>
            <a:br>
              <a:rPr lang="en-US" dirty="0" smtClean="0"/>
            </a:br>
            <a:r>
              <a:rPr lang="en-US" dirty="0" smtClean="0"/>
              <a:t>/ # ls -al /</a:t>
            </a:r>
            <a:r>
              <a:rPr lang="en-US" dirty="0" err="1" smtClean="0"/>
              <a:t>var</a:t>
            </a:r>
            <a:r>
              <a:rPr lang="en-US" dirty="0" smtClean="0"/>
              <a:t>/log</a:t>
            </a:r>
            <a:br>
              <a:rPr lang="en-US" dirty="0" smtClean="0"/>
            </a:br>
            <a:r>
              <a:rPr lang="en-US" dirty="0" smtClean="0"/>
              <a:t>total 12</a:t>
            </a:r>
            <a:br>
              <a:rPr lang="en-US" dirty="0" smtClean="0"/>
            </a:br>
            <a:r>
              <a:rPr lang="en-US" dirty="0" err="1" smtClean="0"/>
              <a:t>drwxr</a:t>
            </a:r>
            <a:r>
              <a:rPr lang="en-US" dirty="0" smtClean="0"/>
              <a:t>-</a:t>
            </a:r>
            <a:r>
              <a:rPr lang="en-US" dirty="0" err="1" smtClean="0"/>
              <a:t>xr</a:t>
            </a:r>
            <a:r>
              <a:rPr lang="en-US" dirty="0" smtClean="0"/>
              <a:t>-x 2 root root 4096 Mar 23 05:37 .</a:t>
            </a:r>
            <a:br>
              <a:rPr lang="en-US" dirty="0" smtClean="0"/>
            </a:br>
            <a:r>
              <a:rPr lang="en-US" dirty="0" err="1" smtClean="0"/>
              <a:t>drwxr</a:t>
            </a:r>
            <a:r>
              <a:rPr lang="en-US" dirty="0" smtClean="0"/>
              <a:t>-</a:t>
            </a:r>
            <a:r>
              <a:rPr lang="en-US" dirty="0" err="1" smtClean="0"/>
              <a:t>xr</a:t>
            </a:r>
            <a:r>
              <a:rPr lang="en-US" dirty="0" smtClean="0"/>
              <a:t>-x 10 root root 4096 Mar 23 05:37 ..</a:t>
            </a:r>
            <a:br>
              <a:rPr lang="en-US" dirty="0" smtClean="0"/>
            </a:br>
            <a:r>
              <a:rPr lang="en-US" dirty="0" smtClean="0"/>
              <a:t>-</a:t>
            </a:r>
            <a:r>
              <a:rPr lang="en-US" dirty="0" err="1" smtClean="0"/>
              <a:t>rw</a:t>
            </a:r>
            <a:r>
              <a:rPr lang="en-US" dirty="0" smtClean="0"/>
              <a:t>-r — r — 1 root root 192 Mar 23 05:38 </a:t>
            </a:r>
            <a:r>
              <a:rPr lang="en-US" dirty="0" err="1" smtClean="0"/>
              <a:t>test.log</a:t>
            </a:r>
            <a:r>
              <a:rPr lang="en-US" dirty="0" smtClean="0"/>
              <a:t/>
            </a:r>
            <a:br>
              <a:rPr lang="en-US" dirty="0" smtClean="0"/>
            </a:br>
            <a:r>
              <a:rPr lang="en-US" dirty="0" smtClean="0"/>
              <a:t>/ # exit</a:t>
            </a:r>
            <a:br>
              <a:rPr lang="en-US" dirty="0" smtClean="0"/>
            </a:br>
            <a:r>
              <a:rPr lang="en-US" dirty="0" smtClean="0"/>
              <a:t>$</a:t>
            </a:r>
            <a:r>
              <a:rPr lang="en-US" sz="1200" b="0" i="0" kern="1200" dirty="0" smtClean="0">
                <a:solidFill>
                  <a:schemeClr val="tx1"/>
                </a:solidFill>
                <a:effectLst/>
                <a:latin typeface="+mn-lt"/>
                <a:ea typeface="+mn-ea"/>
                <a:cs typeface="+mn-cs"/>
              </a:rPr>
              <a:t>Note that exec only works while the container is running. So for a container that is crashing you’ll need to fall back on the logs command.</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4 — Override the ENTRYPOINT</a:t>
            </a:r>
            <a:r>
              <a:rPr lang="en-US" sz="1200" b="1" i="0" kern="1200" dirty="0" smtClean="0">
                <a:solidFill>
                  <a:schemeClr val="tx1"/>
                </a:solidFill>
                <a:effectLst/>
                <a:latin typeface="+mn-lt"/>
                <a:ea typeface="+mn-ea"/>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Every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image has an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and command, whether defined in the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at build time or as an option to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command at run time. The relationship between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and command can be a little confusing, and there are different ways to use them, but here is one setup that follows best practices and gives you a lot of customization ability.</a:t>
            </a:r>
          </a:p>
          <a:p>
            <a:r>
              <a:rPr lang="en-US" sz="1200" b="0" i="0" kern="1200" dirty="0" smtClean="0">
                <a:solidFill>
                  <a:schemeClr val="tx1"/>
                </a:solidFill>
                <a:effectLst/>
                <a:latin typeface="+mn-lt"/>
                <a:ea typeface="+mn-ea"/>
                <a:cs typeface="+mn-cs"/>
              </a:rPr>
              <a:t>Let’s say you are running a </a:t>
            </a:r>
            <a:r>
              <a:rPr lang="en-US" sz="1200" b="0" i="0" kern="1200" dirty="0" err="1" smtClean="0">
                <a:solidFill>
                  <a:schemeClr val="tx1"/>
                </a:solidFill>
                <a:effectLst/>
                <a:latin typeface="+mn-lt"/>
                <a:ea typeface="+mn-ea"/>
                <a:cs typeface="+mn-cs"/>
              </a:rPr>
              <a:t>django</a:t>
            </a:r>
            <a:r>
              <a:rPr lang="en-US" sz="1200" b="0" i="0" kern="1200" dirty="0" smtClean="0">
                <a:solidFill>
                  <a:schemeClr val="tx1"/>
                </a:solidFill>
                <a:effectLst/>
                <a:latin typeface="+mn-lt"/>
                <a:ea typeface="+mn-ea"/>
                <a:cs typeface="+mn-cs"/>
              </a:rPr>
              <a:t> app. First, you define the python process that runs the app as the entry point. This will make sure it is </a:t>
            </a:r>
            <a:r>
              <a:rPr lang="en-US" sz="1200" b="0" i="0" kern="1200" dirty="0" err="1" smtClean="0">
                <a:solidFill>
                  <a:schemeClr val="tx1"/>
                </a:solidFill>
                <a:effectLst/>
                <a:latin typeface="+mn-lt"/>
                <a:ea typeface="+mn-ea"/>
                <a:cs typeface="+mn-cs"/>
              </a:rPr>
              <a:t>pid</a:t>
            </a:r>
            <a:r>
              <a:rPr lang="en-US" sz="1200" b="0" i="0" kern="1200" dirty="0" smtClean="0">
                <a:solidFill>
                  <a:schemeClr val="tx1"/>
                </a:solidFill>
                <a:effectLst/>
                <a:latin typeface="+mn-lt"/>
                <a:ea typeface="+mn-ea"/>
                <a:cs typeface="+mn-cs"/>
              </a:rPr>
              <a:t> 1 inside the container. You can do this in the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a:t>
            </a:r>
          </a:p>
          <a:p>
            <a:r>
              <a:rPr lang="en-US" dirty="0" smtClean="0"/>
              <a:t>ENTRYPOINT [“python”, “</a:t>
            </a:r>
            <a:r>
              <a:rPr lang="en-US" dirty="0" err="1" smtClean="0"/>
              <a:t>manage.py</a:t>
            </a:r>
            <a:r>
              <a:rPr lang="en-US" dirty="0" smtClean="0"/>
              <a:t>”, “</a:t>
            </a:r>
            <a:r>
              <a:rPr lang="en-US" dirty="0" err="1" smtClean="0"/>
              <a:t>runserver</a:t>
            </a:r>
            <a:r>
              <a:rPr lang="en-US" dirty="0" smtClean="0"/>
              <a:t>”]</a:t>
            </a:r>
            <a:r>
              <a:rPr lang="en-US" sz="1200" b="0" i="0" kern="1200" dirty="0" smtClean="0">
                <a:solidFill>
                  <a:schemeClr val="tx1"/>
                </a:solidFill>
                <a:effectLst/>
                <a:latin typeface="+mn-lt"/>
                <a:ea typeface="+mn-ea"/>
                <a:cs typeface="+mn-cs"/>
              </a:rPr>
              <a:t>You can also do it on the command line when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is called, and that is where the cool comes in. If the entry point is specified on the command line then it overrides any entry point set in the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when the image was built. This can be a powerful tool. Imagine a situation where the </a:t>
            </a:r>
            <a:r>
              <a:rPr lang="en-US" sz="1200" b="0" i="0" kern="1200" dirty="0" err="1" smtClean="0">
                <a:solidFill>
                  <a:schemeClr val="tx1"/>
                </a:solidFill>
                <a:effectLst/>
                <a:latin typeface="+mn-lt"/>
                <a:ea typeface="+mn-ea"/>
                <a:cs typeface="+mn-cs"/>
              </a:rPr>
              <a:t>django</a:t>
            </a:r>
            <a:r>
              <a:rPr lang="en-US" sz="1200" b="0" i="0" kern="1200" dirty="0" smtClean="0">
                <a:solidFill>
                  <a:schemeClr val="tx1"/>
                </a:solidFill>
                <a:effectLst/>
                <a:latin typeface="+mn-lt"/>
                <a:ea typeface="+mn-ea"/>
                <a:cs typeface="+mn-cs"/>
              </a:rPr>
              <a:t> image in this example was crashing due to a configuration problem. Instead of running </a:t>
            </a:r>
            <a:r>
              <a:rPr lang="en-US" sz="1200" b="0" i="0" kern="1200" dirty="0" err="1" smtClean="0">
                <a:solidFill>
                  <a:schemeClr val="tx1"/>
                </a:solidFill>
                <a:effectLst/>
                <a:latin typeface="+mn-lt"/>
                <a:ea typeface="+mn-ea"/>
                <a:cs typeface="+mn-cs"/>
              </a:rPr>
              <a:t>manage.py</a:t>
            </a:r>
            <a:r>
              <a:rPr lang="en-US" sz="1200" b="0" i="0" kern="1200" dirty="0" smtClean="0">
                <a:solidFill>
                  <a:schemeClr val="tx1"/>
                </a:solidFill>
                <a:effectLst/>
                <a:latin typeface="+mn-lt"/>
                <a:ea typeface="+mn-ea"/>
                <a:cs typeface="+mn-cs"/>
              </a:rPr>
              <a:t> you want to get a shell and poke around.</a:t>
            </a:r>
          </a:p>
          <a:p>
            <a:r>
              <a:rPr lang="en-US" dirty="0" err="1" smtClean="0"/>
              <a:t>docker</a:t>
            </a:r>
            <a:r>
              <a:rPr lang="en-US" dirty="0" smtClean="0"/>
              <a:t> run -d -p 80:80 --</a:t>
            </a:r>
            <a:r>
              <a:rPr lang="en-US" dirty="0" err="1" smtClean="0"/>
              <a:t>entrypoint</a:t>
            </a:r>
            <a:r>
              <a:rPr lang="en-US" dirty="0" smtClean="0"/>
              <a:t> /bin/</a:t>
            </a:r>
            <a:r>
              <a:rPr lang="en-US" dirty="0" err="1" smtClean="0"/>
              <a:t>sh</a:t>
            </a:r>
            <a:r>
              <a:rPr lang="en-US" dirty="0" smtClean="0"/>
              <a:t> /</a:t>
            </a:r>
            <a:r>
              <a:rPr lang="en-US" dirty="0" err="1" smtClean="0"/>
              <a:t>myrepo</a:t>
            </a:r>
            <a:r>
              <a:rPr lang="en-US" dirty="0" smtClean="0"/>
              <a:t>/</a:t>
            </a:r>
            <a:r>
              <a:rPr lang="en-US" dirty="0" err="1" smtClean="0"/>
              <a:t>mydjangoapp</a:t>
            </a:r>
            <a:r>
              <a:rPr lang="en-US" sz="1200" b="0" i="0" kern="1200" dirty="0" err="1" smtClean="0">
                <a:solidFill>
                  <a:schemeClr val="tx1"/>
                </a:solidFill>
                <a:effectLst/>
                <a:latin typeface="+mn-lt"/>
                <a:ea typeface="+mn-ea"/>
                <a:cs typeface="+mn-cs"/>
              </a:rPr>
              <a:t>Now</a:t>
            </a:r>
            <a:r>
              <a:rPr lang="en-US" sz="1200" b="0" i="0" kern="1200" dirty="0" smtClean="0">
                <a:solidFill>
                  <a:schemeClr val="tx1"/>
                </a:solidFill>
                <a:effectLst/>
                <a:latin typeface="+mn-lt"/>
                <a:ea typeface="+mn-ea"/>
                <a:cs typeface="+mn-cs"/>
              </a:rPr>
              <a:t> you can jump in, check the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even try to run the </a:t>
            </a:r>
            <a:r>
              <a:rPr lang="en-US" sz="1200" b="0" i="0" kern="1200" dirty="0" err="1" smtClean="0">
                <a:solidFill>
                  <a:schemeClr val="tx1"/>
                </a:solidFill>
                <a:effectLst/>
                <a:latin typeface="+mn-lt"/>
                <a:ea typeface="+mn-ea"/>
                <a:cs typeface="+mn-cs"/>
              </a:rPr>
              <a:t>manage.py</a:t>
            </a:r>
            <a:r>
              <a:rPr lang="en-US" sz="1200" b="0" i="0" kern="1200" dirty="0" smtClean="0">
                <a:solidFill>
                  <a:schemeClr val="tx1"/>
                </a:solidFill>
                <a:effectLst/>
                <a:latin typeface="+mn-lt"/>
                <a:ea typeface="+mn-ea"/>
                <a:cs typeface="+mn-cs"/>
              </a:rPr>
              <a:t> command interactively to see what happens.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5 — Add options with the CMD</a:t>
            </a:r>
            <a:r>
              <a:rPr lang="en-US" sz="1200" b="1" i="0" kern="1200" dirty="0" smtClean="0">
                <a:solidFill>
                  <a:schemeClr val="tx1"/>
                </a:solidFill>
                <a:effectLst/>
                <a:latin typeface="+mn-lt"/>
                <a:ea typeface="+mn-ea"/>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Back to that confusing relationship between ENTRYPOINT and CMD. Here’s one way to look at it: the ENTRYPOINT defines the process that runs as PID 1 in the container, and the CMD adds options to it. If you don’t specify an ENTRYPOINT but you do specify a CMD then the implicit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is /bin/</a:t>
            </a:r>
            <a:r>
              <a:rPr lang="en-US" sz="1200" b="0" i="0" kern="1200" dirty="0" err="1" smtClean="0">
                <a:solidFill>
                  <a:schemeClr val="tx1"/>
                </a:solidFill>
                <a:effectLst/>
                <a:latin typeface="+mn-lt"/>
                <a:ea typeface="+mn-ea"/>
                <a:cs typeface="+mn-cs"/>
              </a:rPr>
              <a:t>sh</a:t>
            </a:r>
            <a:r>
              <a:rPr lang="en-US" sz="1200" b="0" i="0" kern="1200" dirty="0" smtClean="0">
                <a:solidFill>
                  <a:schemeClr val="tx1"/>
                </a:solidFill>
                <a:effectLst/>
                <a:latin typeface="+mn-lt"/>
                <a:ea typeface="+mn-ea"/>
                <a:cs typeface="+mn-cs"/>
              </a:rPr>
              <a:t> -c. CMD, like ENTRYPOINT, can be specified on the command line when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is called, which makes it another powerful tool for modifying container behavior. However, the usage is a little different.</a:t>
            </a:r>
          </a:p>
          <a:p>
            <a:r>
              <a:rPr lang="en-US" dirty="0" err="1" smtClean="0"/>
              <a:t>docker</a:t>
            </a:r>
            <a:r>
              <a:rPr lang="en-US" dirty="0" smtClean="0"/>
              <a:t> run -d -p 80:8000 /</a:t>
            </a:r>
            <a:r>
              <a:rPr lang="en-US" dirty="0" err="1" smtClean="0"/>
              <a:t>myrepo</a:t>
            </a:r>
            <a:r>
              <a:rPr lang="en-US" dirty="0" smtClean="0"/>
              <a:t>/</a:t>
            </a:r>
            <a:r>
              <a:rPr lang="en-US" dirty="0" err="1" smtClean="0"/>
              <a:t>mydjangoapp</a:t>
            </a:r>
            <a:r>
              <a:rPr lang="en-US" dirty="0" smtClean="0"/>
              <a:t> 0.0.0.0:8000</a:t>
            </a:r>
            <a:r>
              <a:rPr lang="en-US" sz="1200" b="0" i="0" kern="1200" dirty="0" smtClean="0">
                <a:solidFill>
                  <a:schemeClr val="tx1"/>
                </a:solidFill>
                <a:effectLst/>
                <a:latin typeface="+mn-lt"/>
                <a:ea typeface="+mn-ea"/>
                <a:cs typeface="+mn-cs"/>
              </a:rPr>
              <a:t>Anything that appears after the image name in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command is passed to the container and treated as CMD arguments, basically as if it were specified in the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like this:</a:t>
            </a:r>
          </a:p>
          <a:p>
            <a:r>
              <a:rPr lang="en-US" dirty="0" smtClean="0"/>
              <a:t>ENTRYPOINT [“python”, “</a:t>
            </a:r>
            <a:r>
              <a:rPr lang="en-US" dirty="0" err="1" smtClean="0"/>
              <a:t>manage.py</a:t>
            </a:r>
            <a:r>
              <a:rPr lang="en-US" dirty="0" smtClean="0"/>
              <a:t>”, “</a:t>
            </a:r>
            <a:r>
              <a:rPr lang="en-US" dirty="0" err="1" smtClean="0"/>
              <a:t>runserver</a:t>
            </a:r>
            <a:r>
              <a:rPr lang="en-US" dirty="0" smtClean="0"/>
              <a:t>”]</a:t>
            </a:r>
            <a:br>
              <a:rPr lang="en-US" dirty="0" smtClean="0"/>
            </a:br>
            <a:r>
              <a:rPr lang="en-US" dirty="0" smtClean="0"/>
              <a:t>CMD ["0.0.0.0:8000"]</a:t>
            </a:r>
            <a:r>
              <a:rPr lang="en-US" sz="1200" b="0" i="0" kern="1200" dirty="0" smtClean="0">
                <a:solidFill>
                  <a:schemeClr val="tx1"/>
                </a:solidFill>
                <a:effectLst/>
                <a:latin typeface="+mn-lt"/>
                <a:ea typeface="+mn-ea"/>
                <a:cs typeface="+mn-cs"/>
              </a:rPr>
              <a:t>Additional arguments can be passed as space-delimited parameters to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call. This is a very convenient and flexible way to reconfigure an image for debugging purposes, by passing an option to increase log verbosity, for example.</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6 — Pause and </a:t>
            </a:r>
            <a:r>
              <a:rPr lang="en-US" sz="1200" b="1" i="0" kern="1200" dirty="0" err="1" smtClean="0">
                <a:solidFill>
                  <a:schemeClr val="tx1"/>
                </a:solidFill>
                <a:effectLst/>
                <a:latin typeface="+mn-lt"/>
                <a:ea typeface="+mn-ea"/>
                <a:cs typeface="+mn-cs"/>
              </a:rPr>
              <a:t>unpause</a:t>
            </a:r>
            <a:r>
              <a:rPr lang="en-US" sz="1200" b="1" i="0" kern="1200" dirty="0" smtClean="0">
                <a:solidFill>
                  <a:schemeClr val="tx1"/>
                </a:solidFill>
                <a:effectLst/>
                <a:latin typeface="+mn-lt"/>
                <a:ea typeface="+mn-ea"/>
                <a:cs typeface="+mn-cs"/>
              </a:rPr>
              <a:t> a container</a:t>
            </a:r>
            <a:r>
              <a:rPr lang="en-US" sz="1200" b="1" i="0" kern="1200" dirty="0" smtClean="0">
                <a:solidFill>
                  <a:schemeClr val="tx1"/>
                </a:solidFill>
                <a:effectLst/>
                <a:latin typeface="+mn-lt"/>
                <a:ea typeface="+mn-ea"/>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 doubt you’ll have use for this one very often, but it’s cool so I’m throwing it in here anyway. Using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pause</a:t>
            </a:r>
            <a:r>
              <a:rPr lang="en-US" sz="1200" b="0" i="0" kern="1200" dirty="0" smtClean="0">
                <a:solidFill>
                  <a:schemeClr val="tx1"/>
                </a:solidFill>
                <a:effectLst/>
                <a:latin typeface="+mn-lt"/>
                <a:ea typeface="+mn-ea"/>
                <a:cs typeface="+mn-cs"/>
              </a:rPr>
              <a:t> command you can pause all of the processes inside a container.</a:t>
            </a:r>
          </a:p>
          <a:p>
            <a:r>
              <a:rPr lang="en-US" dirty="0" smtClean="0"/>
              <a:t>$ </a:t>
            </a:r>
            <a:r>
              <a:rPr lang="en-US" dirty="0" err="1" smtClean="0"/>
              <a:t>docker</a:t>
            </a:r>
            <a:r>
              <a:rPr lang="en-US" dirty="0" smtClean="0"/>
              <a:t> run -d --name=</a:t>
            </a:r>
            <a:r>
              <a:rPr lang="en-US" dirty="0" err="1" smtClean="0"/>
              <a:t>pausetest</a:t>
            </a:r>
            <a:r>
              <a:rPr lang="en-US" dirty="0" smtClean="0"/>
              <a:t> alpine /bin/</a:t>
            </a:r>
            <a:r>
              <a:rPr lang="en-US" dirty="0" err="1" smtClean="0"/>
              <a:t>sh</a:t>
            </a:r>
            <a:r>
              <a:rPr lang="en-US" dirty="0" smtClean="0"/>
              <a:t> -c “while true; do sleep 2; date; done”</a:t>
            </a:r>
            <a:br>
              <a:rPr lang="en-US" dirty="0" smtClean="0"/>
            </a:br>
            <a:r>
              <a:rPr lang="en-US" dirty="0" smtClean="0"/>
              <a:t>e81e1bc519e4eb2e30a1c1e57198f0060147fa749ff8f93ba4f69bdf8a114311</a:t>
            </a:r>
            <a:r>
              <a:rPr lang="en-US" sz="1200" b="0" i="0" kern="1200" dirty="0" smtClean="0">
                <a:solidFill>
                  <a:schemeClr val="tx1"/>
                </a:solidFill>
                <a:effectLst/>
                <a:latin typeface="+mn-lt"/>
                <a:ea typeface="+mn-ea"/>
                <a:cs typeface="+mn-cs"/>
              </a:rPr>
              <a:t>The container is just echoing the date to </a:t>
            </a:r>
            <a:r>
              <a:rPr lang="en-US" sz="1200" b="0" i="0" kern="1200" dirty="0" err="1" smtClean="0">
                <a:solidFill>
                  <a:schemeClr val="tx1"/>
                </a:solidFill>
                <a:effectLst/>
                <a:latin typeface="+mn-lt"/>
                <a:ea typeface="+mn-ea"/>
                <a:cs typeface="+mn-cs"/>
              </a:rPr>
              <a:t>stdout</a:t>
            </a:r>
            <a:r>
              <a:rPr lang="en-US" sz="1200" b="0" i="0" kern="1200" dirty="0" smtClean="0">
                <a:solidFill>
                  <a:schemeClr val="tx1"/>
                </a:solidFill>
                <a:effectLst/>
                <a:latin typeface="+mn-lt"/>
                <a:ea typeface="+mn-ea"/>
                <a:cs typeface="+mn-cs"/>
              </a:rPr>
              <a:t>, so we can watch it with the attach command.</a:t>
            </a:r>
          </a:p>
          <a:p>
            <a:r>
              <a:rPr lang="en-US" dirty="0" smtClean="0"/>
              <a:t>$ </a:t>
            </a:r>
            <a:r>
              <a:rPr lang="en-US" dirty="0" err="1" smtClean="0"/>
              <a:t>docker</a:t>
            </a:r>
            <a:r>
              <a:rPr lang="en-US" dirty="0" smtClean="0"/>
              <a:t> attach </a:t>
            </a:r>
            <a:r>
              <a:rPr lang="en-US" dirty="0" err="1" smtClean="0"/>
              <a:t>pausetest</a:t>
            </a:r>
            <a:r>
              <a:rPr lang="en-US" dirty="0" smtClean="0"/>
              <a:t/>
            </a:r>
            <a:br>
              <a:rPr lang="en-US" dirty="0" smtClean="0"/>
            </a:br>
            <a:r>
              <a:rPr lang="en-US" dirty="0" smtClean="0"/>
              <a:t>Wed Mar 23 06:21:40 UTC 2016</a:t>
            </a:r>
            <a:br>
              <a:rPr lang="en-US" dirty="0" smtClean="0"/>
            </a:br>
            <a:r>
              <a:rPr lang="en-US" dirty="0" smtClean="0"/>
              <a:t>Wed Mar 23 06:21:42 UTC 2016</a:t>
            </a:r>
            <a:r>
              <a:rPr lang="en-US" sz="1200" b="0" i="0" kern="1200" dirty="0" smtClean="0">
                <a:solidFill>
                  <a:schemeClr val="tx1"/>
                </a:solidFill>
                <a:effectLst/>
                <a:latin typeface="+mn-lt"/>
                <a:ea typeface="+mn-ea"/>
                <a:cs typeface="+mn-cs"/>
              </a:rPr>
              <a:t>Now pause the container, wait a bit, then </a:t>
            </a:r>
            <a:r>
              <a:rPr lang="en-US" sz="1200" b="0" i="0" kern="1200" dirty="0" err="1" smtClean="0">
                <a:solidFill>
                  <a:schemeClr val="tx1"/>
                </a:solidFill>
                <a:effectLst/>
                <a:latin typeface="+mn-lt"/>
                <a:ea typeface="+mn-ea"/>
                <a:cs typeface="+mn-cs"/>
              </a:rPr>
              <a:t>unpause</a:t>
            </a:r>
            <a:r>
              <a:rPr lang="en-US" sz="1200" b="0" i="0" kern="1200" dirty="0" smtClean="0">
                <a:solidFill>
                  <a:schemeClr val="tx1"/>
                </a:solidFill>
                <a:effectLst/>
                <a:latin typeface="+mn-lt"/>
                <a:ea typeface="+mn-ea"/>
                <a:cs typeface="+mn-cs"/>
              </a:rPr>
              <a:t> it.</a:t>
            </a:r>
          </a:p>
          <a:p>
            <a:r>
              <a:rPr lang="en-US" dirty="0" smtClean="0"/>
              <a:t>$ </a:t>
            </a:r>
            <a:r>
              <a:rPr lang="en-US" dirty="0" err="1" smtClean="0"/>
              <a:t>docker</a:t>
            </a:r>
            <a:r>
              <a:rPr lang="en-US" dirty="0" smtClean="0"/>
              <a:t> pause </a:t>
            </a:r>
            <a:r>
              <a:rPr lang="en-US" dirty="0" err="1" smtClean="0"/>
              <a:t>pausetest</a:t>
            </a:r>
            <a:r>
              <a:rPr lang="en-US" dirty="0" smtClean="0"/>
              <a:t/>
            </a:r>
            <a:br>
              <a:rPr lang="en-US" dirty="0" smtClean="0"/>
            </a:br>
            <a:r>
              <a:rPr lang="en-US" dirty="0" err="1" smtClean="0"/>
              <a:t>pausetest</a:t>
            </a:r>
            <a:r>
              <a:rPr lang="en-US" dirty="0" smtClean="0"/>
              <a:t/>
            </a:r>
            <a:br>
              <a:rPr lang="en-US" dirty="0" smtClean="0"/>
            </a:br>
            <a:r>
              <a:rPr lang="en-US" dirty="0" smtClean="0"/>
              <a:t>$ </a:t>
            </a:r>
            <a:r>
              <a:rPr lang="en-US" dirty="0" err="1" smtClean="0"/>
              <a:t>docker</a:t>
            </a:r>
            <a:r>
              <a:rPr lang="en-US" dirty="0" smtClean="0"/>
              <a:t> </a:t>
            </a:r>
            <a:r>
              <a:rPr lang="en-US" dirty="0" err="1" smtClean="0"/>
              <a:t>unpause</a:t>
            </a:r>
            <a:r>
              <a:rPr lang="en-US" dirty="0" smtClean="0"/>
              <a:t> </a:t>
            </a:r>
            <a:r>
              <a:rPr lang="en-US" dirty="0" err="1" smtClean="0"/>
              <a:t>pausetest</a:t>
            </a:r>
            <a:r>
              <a:rPr lang="en-US" dirty="0" smtClean="0"/>
              <a:t/>
            </a:r>
            <a:br>
              <a:rPr lang="en-US" dirty="0" smtClean="0"/>
            </a:br>
            <a:r>
              <a:rPr lang="en-US" dirty="0" err="1" smtClean="0"/>
              <a:t>pausetest</a:t>
            </a:r>
            <a:r>
              <a:rPr lang="en-US" sz="1200" b="0" i="0" kern="1200" dirty="0" err="1" smtClean="0">
                <a:solidFill>
                  <a:schemeClr val="tx1"/>
                </a:solidFill>
                <a:effectLst/>
                <a:latin typeface="+mn-lt"/>
                <a:ea typeface="+mn-ea"/>
                <a:cs typeface="+mn-cs"/>
              </a:rPr>
              <a:t>And</a:t>
            </a:r>
            <a:r>
              <a:rPr lang="en-US" sz="1200" b="0" i="0" kern="1200" dirty="0" smtClean="0">
                <a:solidFill>
                  <a:schemeClr val="tx1"/>
                </a:solidFill>
                <a:effectLst/>
                <a:latin typeface="+mn-lt"/>
                <a:ea typeface="+mn-ea"/>
                <a:cs typeface="+mn-cs"/>
              </a:rPr>
              <a:t> back in our other window where attach is running…</a:t>
            </a:r>
          </a:p>
          <a:p>
            <a:r>
              <a:rPr lang="en-US" dirty="0" err="1" smtClean="0"/>
              <a:t>mark@viking</a:t>
            </a:r>
            <a:r>
              <a:rPr lang="en-US" dirty="0" smtClean="0"/>
              <a:t>:~/workspace/cluster-</a:t>
            </a:r>
            <a:r>
              <a:rPr lang="en-US" dirty="0" err="1" smtClean="0"/>
              <a:t>iperf</a:t>
            </a:r>
            <a:r>
              <a:rPr lang="en-US" dirty="0" smtClean="0"/>
              <a:t>$ </a:t>
            </a:r>
            <a:r>
              <a:rPr lang="en-US" dirty="0" err="1" smtClean="0"/>
              <a:t>docker</a:t>
            </a:r>
            <a:r>
              <a:rPr lang="en-US" dirty="0" smtClean="0"/>
              <a:t> attach </a:t>
            </a:r>
            <a:r>
              <a:rPr lang="en-US" dirty="0" err="1" smtClean="0"/>
              <a:t>pausetest</a:t>
            </a:r>
            <a:r>
              <a:rPr lang="en-US" dirty="0" smtClean="0"/>
              <a:t/>
            </a:r>
            <a:br>
              <a:rPr lang="en-US" dirty="0" smtClean="0"/>
            </a:br>
            <a:r>
              <a:rPr lang="en-US" dirty="0" smtClean="0"/>
              <a:t>Wed Mar 23 06:21:40 UTC 2016</a:t>
            </a:r>
            <a:br>
              <a:rPr lang="en-US" dirty="0" smtClean="0"/>
            </a:br>
            <a:r>
              <a:rPr lang="en-US" dirty="0" smtClean="0"/>
              <a:t>Wed Mar 23 06:21:42 UTC 2016</a:t>
            </a:r>
            <a:br>
              <a:rPr lang="en-US" dirty="0" smtClean="0"/>
            </a:br>
            <a:r>
              <a:rPr lang="en-US" dirty="0" smtClean="0"/>
              <a:t>Wed Mar 23 06:22:06 UTC 2016</a:t>
            </a:r>
            <a:br>
              <a:rPr lang="en-US" dirty="0" smtClean="0"/>
            </a:br>
            <a:r>
              <a:rPr lang="en-US" dirty="0" smtClean="0"/>
              <a:t>Wed Mar 23 06:22:08 UTC 2016</a:t>
            </a:r>
            <a:r>
              <a:rPr lang="en-US" sz="1200" b="0" i="0" kern="1200" dirty="0" smtClean="0">
                <a:solidFill>
                  <a:schemeClr val="tx1"/>
                </a:solidFill>
                <a:effectLst/>
                <a:latin typeface="+mn-lt"/>
                <a:ea typeface="+mn-ea"/>
                <a:cs typeface="+mn-cs"/>
              </a:rPr>
              <a:t>Actually I don’t have to stretch my imagination too much to come up with scenarios where this would be useful. It might be nice to freeze the current state of a server while I eat lunch or something.</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7 — Get process stats with the top command</a:t>
            </a:r>
            <a:r>
              <a:rPr lang="en-US" sz="1200" b="1" i="0" kern="1200" dirty="0" smtClean="0">
                <a:solidFill>
                  <a:schemeClr val="tx1"/>
                </a:solidFill>
                <a:effectLst/>
                <a:latin typeface="+mn-lt"/>
                <a:ea typeface="+mn-ea"/>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top</a:t>
            </a:r>
            <a:r>
              <a:rPr lang="en-US" sz="1200" b="0" i="0" kern="1200" dirty="0" smtClean="0">
                <a:solidFill>
                  <a:schemeClr val="tx1"/>
                </a:solidFill>
                <a:effectLst/>
                <a:latin typeface="+mn-lt"/>
                <a:ea typeface="+mn-ea"/>
                <a:cs typeface="+mn-cs"/>
              </a:rPr>
              <a:t> command is exactly what it sounds like: top that runs in the container.</a:t>
            </a:r>
          </a:p>
          <a:p>
            <a:r>
              <a:rPr lang="en-US" dirty="0" smtClean="0"/>
              <a:t>$ </a:t>
            </a:r>
            <a:r>
              <a:rPr lang="en-US" dirty="0" err="1" smtClean="0"/>
              <a:t>docker</a:t>
            </a:r>
            <a:r>
              <a:rPr lang="en-US" dirty="0" smtClean="0"/>
              <a:t> run -d — name=</a:t>
            </a:r>
            <a:r>
              <a:rPr lang="en-US" dirty="0" err="1" smtClean="0"/>
              <a:t>toptest</a:t>
            </a:r>
            <a:r>
              <a:rPr lang="en-US" dirty="0" smtClean="0"/>
              <a:t> alpine:3.1 watch “echo ‘Testing top’”</a:t>
            </a:r>
            <a:br>
              <a:rPr lang="en-US" dirty="0" smtClean="0"/>
            </a:br>
            <a:r>
              <a:rPr lang="en-US" dirty="0" smtClean="0"/>
              <a:t>fc54369116fe993ae45620415fb5a6376a3069cdab7c206ac5ce3b57006d4241</a:t>
            </a:r>
            <a:br>
              <a:rPr lang="en-US" dirty="0" smtClean="0"/>
            </a:br>
            <a:r>
              <a:rPr lang="en-US" dirty="0" smtClean="0"/>
              <a:t>$ </a:t>
            </a:r>
            <a:r>
              <a:rPr lang="en-US" dirty="0" err="1" smtClean="0"/>
              <a:t>docker</a:t>
            </a:r>
            <a:r>
              <a:rPr lang="en-US" dirty="0" smtClean="0"/>
              <a:t> top </a:t>
            </a:r>
            <a:r>
              <a:rPr lang="en-US" dirty="0" err="1" smtClean="0"/>
              <a:t>toptest</a:t>
            </a:r>
            <a:r>
              <a:rPr lang="en-US" dirty="0" smtClean="0"/>
              <a:t/>
            </a:r>
            <a:br>
              <a:rPr lang="en-US" dirty="0" smtClean="0"/>
            </a:br>
            <a:r>
              <a:rPr lang="en-US" dirty="0" smtClean="0"/>
              <a:t>UID PID … TIME CMD</a:t>
            </a:r>
            <a:br>
              <a:rPr lang="en-US" dirty="0" smtClean="0"/>
            </a:br>
            <a:r>
              <a:rPr lang="en-US" dirty="0" smtClean="0"/>
              <a:t>root 26339 … 00:00:00 watch “echo ‘Testing top’”</a:t>
            </a:r>
            <a:br>
              <a:rPr lang="en-US" dirty="0" smtClean="0"/>
            </a:br>
            <a:r>
              <a:rPr lang="en-US" dirty="0" smtClean="0"/>
              <a:t>root 26370 … 00:00:00 sleep 2</a:t>
            </a:r>
            <a:r>
              <a:rPr lang="en-US" sz="1200" b="0" i="0" kern="1200" dirty="0" smtClean="0">
                <a:solidFill>
                  <a:schemeClr val="tx1"/>
                </a:solidFill>
                <a:effectLst/>
                <a:latin typeface="+mn-lt"/>
                <a:ea typeface="+mn-ea"/>
                <a:cs typeface="+mn-cs"/>
              </a:rPr>
              <a:t>Some columns removed to make it fit here. There is also a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stats command that is basically top for all the containers running on a host.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8 — View container details with the inspect command</a:t>
            </a:r>
            <a:r>
              <a:rPr lang="en-US" sz="1200" b="1" i="0" kern="1200" dirty="0" smtClean="0">
                <a:solidFill>
                  <a:schemeClr val="tx1"/>
                </a:solidFill>
                <a:effectLst/>
                <a:latin typeface="+mn-lt"/>
                <a:ea typeface="+mn-ea"/>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inspect</a:t>
            </a:r>
            <a:r>
              <a:rPr lang="en-US" sz="1200" b="0" i="0" kern="1200" dirty="0" smtClean="0">
                <a:solidFill>
                  <a:schemeClr val="tx1"/>
                </a:solidFill>
                <a:effectLst/>
                <a:latin typeface="+mn-lt"/>
                <a:ea typeface="+mn-ea"/>
                <a:cs typeface="+mn-cs"/>
              </a:rPr>
              <a:t> command returns information about a container or an image. Here’s an example of running it on the </a:t>
            </a:r>
            <a:r>
              <a:rPr lang="en-US" sz="1200" b="0" i="0" kern="1200" dirty="0" err="1" smtClean="0">
                <a:solidFill>
                  <a:schemeClr val="tx1"/>
                </a:solidFill>
                <a:effectLst/>
                <a:latin typeface="+mn-lt"/>
                <a:ea typeface="+mn-ea"/>
                <a:cs typeface="+mn-cs"/>
              </a:rPr>
              <a:t>toptest</a:t>
            </a:r>
            <a:r>
              <a:rPr lang="en-US" sz="1200" b="0" i="0" kern="1200" dirty="0" smtClean="0">
                <a:solidFill>
                  <a:schemeClr val="tx1"/>
                </a:solidFill>
                <a:effectLst/>
                <a:latin typeface="+mn-lt"/>
                <a:ea typeface="+mn-ea"/>
                <a:cs typeface="+mn-cs"/>
              </a:rPr>
              <a:t> container from the last example above.</a:t>
            </a:r>
          </a:p>
          <a:p>
            <a:r>
              <a:rPr lang="en-US" dirty="0" smtClean="0"/>
              <a:t>$ </a:t>
            </a:r>
            <a:r>
              <a:rPr lang="en-US" dirty="0" err="1" smtClean="0"/>
              <a:t>docker</a:t>
            </a:r>
            <a:r>
              <a:rPr lang="en-US" dirty="0" smtClean="0"/>
              <a:t> inspect </a:t>
            </a:r>
            <a:r>
              <a:rPr lang="en-US" dirty="0" err="1" smtClean="0"/>
              <a:t>toptest</a:t>
            </a:r>
            <a:r>
              <a:rPr lang="en-US" dirty="0" smtClean="0"/>
              <a:t/>
            </a:r>
            <a:br>
              <a:rPr lang="en-US" dirty="0" smtClean="0"/>
            </a:br>
            <a:r>
              <a:rPr lang="en-US" dirty="0" smtClean="0"/>
              <a:t>[</a:t>
            </a:r>
            <a:br>
              <a:rPr lang="en-US" dirty="0" smtClean="0"/>
            </a:br>
            <a:r>
              <a:rPr lang="en-US" dirty="0" smtClean="0"/>
              <a:t>{</a:t>
            </a:r>
            <a:br>
              <a:rPr lang="en-US" dirty="0" smtClean="0"/>
            </a:br>
            <a:r>
              <a:rPr lang="en-US" dirty="0" smtClean="0"/>
              <a:t>“Id”: “fdb3008e70892e14d183f8 ... 020cc34fec9703c821”,</a:t>
            </a:r>
            <a:br>
              <a:rPr lang="en-US" dirty="0" smtClean="0"/>
            </a:br>
            <a:r>
              <a:rPr lang="en-US" dirty="0" smtClean="0"/>
              <a:t>“Created”: “2016–03–23T17:45:01.876121835Z”,</a:t>
            </a:r>
            <a:br>
              <a:rPr lang="en-US" dirty="0" smtClean="0"/>
            </a:br>
            <a:r>
              <a:rPr lang="en-US" dirty="0" smtClean="0"/>
              <a:t>“Path”: “/bin/</a:t>
            </a:r>
            <a:r>
              <a:rPr lang="en-US" dirty="0" err="1" smtClean="0"/>
              <a:t>sh</a:t>
            </a:r>
            <a:r>
              <a:rPr lang="en-US" dirty="0" smtClean="0"/>
              <a:t>”,</a:t>
            </a:r>
            <a:br>
              <a:rPr lang="en-US" dirty="0" smtClean="0"/>
            </a:br>
            <a:r>
              <a:rPr lang="en-US" dirty="0" smtClean="0"/>
              <a:t>“</a:t>
            </a:r>
            <a:r>
              <a:rPr lang="en-US" dirty="0" err="1" smtClean="0"/>
              <a:t>Args</a:t>
            </a:r>
            <a:r>
              <a:rPr lang="en-US" dirty="0" smtClean="0"/>
              <a:t>”: [</a:t>
            </a:r>
            <a:br>
              <a:rPr lang="en-US" dirty="0" smtClean="0"/>
            </a:br>
            <a:r>
              <a:rPr lang="en-US" dirty="0" smtClean="0"/>
              <a:t>“-c”,</a:t>
            </a:r>
            <a:br>
              <a:rPr lang="en-US" dirty="0" smtClean="0"/>
            </a:br>
            <a:r>
              <a:rPr lang="en-US" dirty="0" smtClean="0"/>
              <a:t>“while true; do sleep 2; echo ‘Testing top’; done”</a:t>
            </a:r>
            <a:br>
              <a:rPr lang="en-US" dirty="0" smtClean="0"/>
            </a:br>
            <a:r>
              <a:rPr lang="en-US" dirty="0" smtClean="0"/>
              <a:t>],</a:t>
            </a:r>
            <a:br>
              <a:rPr lang="en-US" dirty="0" smtClean="0"/>
            </a:br>
            <a:r>
              <a:rPr lang="en-US" dirty="0" smtClean="0"/>
              <a:t>… and lots, lots more.</a:t>
            </a:r>
            <a:br>
              <a:rPr lang="en-US" dirty="0" smtClean="0"/>
            </a:br>
            <a:r>
              <a:rPr lang="en-US" dirty="0" smtClean="0"/>
              <a:t>}</a:t>
            </a:r>
            <a:br>
              <a:rPr lang="en-US" dirty="0" smtClean="0"/>
            </a:br>
            <a:r>
              <a:rPr lang="en-US" dirty="0" smtClean="0"/>
              <a:t>]</a:t>
            </a:r>
            <a:r>
              <a:rPr lang="en-US" sz="1200" b="0" i="0" kern="1200" dirty="0" smtClean="0">
                <a:solidFill>
                  <a:schemeClr val="tx1"/>
                </a:solidFill>
                <a:effectLst/>
                <a:latin typeface="+mn-lt"/>
                <a:ea typeface="+mn-ea"/>
                <a:cs typeface="+mn-cs"/>
              </a:rPr>
              <a:t>I’ve skipped the bulk of the output because there’s a lot of it. Some of the more valuable bits of intelligence you can get are:</a:t>
            </a:r>
          </a:p>
          <a:p>
            <a:r>
              <a:rPr lang="en-US" sz="1200" b="0" i="0" kern="1200" dirty="0" smtClean="0">
                <a:solidFill>
                  <a:schemeClr val="tx1"/>
                </a:solidFill>
                <a:effectLst/>
                <a:latin typeface="+mn-lt"/>
                <a:ea typeface="+mn-ea"/>
                <a:cs typeface="+mn-cs"/>
              </a:rPr>
              <a:t>Current state of the container. (In the “State” property.)</a:t>
            </a:r>
          </a:p>
          <a:p>
            <a:r>
              <a:rPr lang="en-US" sz="1200" b="0" i="0" kern="1200" dirty="0" smtClean="0">
                <a:solidFill>
                  <a:schemeClr val="tx1"/>
                </a:solidFill>
                <a:effectLst/>
                <a:latin typeface="+mn-lt"/>
                <a:ea typeface="+mn-ea"/>
                <a:cs typeface="+mn-cs"/>
              </a:rPr>
              <a:t>Path to the log history file. (In the “</a:t>
            </a:r>
            <a:r>
              <a:rPr lang="en-US" sz="1200" b="0" i="0" kern="1200" dirty="0" err="1" smtClean="0">
                <a:solidFill>
                  <a:schemeClr val="tx1"/>
                </a:solidFill>
                <a:effectLst/>
                <a:latin typeface="+mn-lt"/>
                <a:ea typeface="+mn-ea"/>
                <a:cs typeface="+mn-cs"/>
              </a:rPr>
              <a:t>LogPath</a:t>
            </a:r>
            <a:r>
              <a:rPr lang="en-US" sz="1200" b="0" i="0" kern="1200" dirty="0" smtClean="0">
                <a:solidFill>
                  <a:schemeClr val="tx1"/>
                </a:solidFill>
                <a:effectLst/>
                <a:latin typeface="+mn-lt"/>
                <a:ea typeface="+mn-ea"/>
                <a:cs typeface="+mn-cs"/>
              </a:rPr>
              <a:t>” field.)</a:t>
            </a:r>
          </a:p>
          <a:p>
            <a:r>
              <a:rPr lang="en-US" sz="1200" b="0" i="0" kern="1200" dirty="0" smtClean="0">
                <a:solidFill>
                  <a:schemeClr val="tx1"/>
                </a:solidFill>
                <a:effectLst/>
                <a:latin typeface="+mn-lt"/>
                <a:ea typeface="+mn-ea"/>
                <a:cs typeface="+mn-cs"/>
              </a:rPr>
              <a:t>Values of set environment vars. (In the “</a:t>
            </a:r>
            <a:r>
              <a:rPr lang="en-US" sz="1200" b="0" i="0" kern="1200" dirty="0" err="1" smtClean="0">
                <a:solidFill>
                  <a:schemeClr val="tx1"/>
                </a:solidFill>
                <a:effectLst/>
                <a:latin typeface="+mn-lt"/>
                <a:ea typeface="+mn-ea"/>
                <a:cs typeface="+mn-cs"/>
              </a:rPr>
              <a:t>Config.Env</a:t>
            </a:r>
            <a:r>
              <a:rPr lang="en-US" sz="1200" b="0" i="0" kern="1200" dirty="0" smtClean="0">
                <a:solidFill>
                  <a:schemeClr val="tx1"/>
                </a:solidFill>
                <a:effectLst/>
                <a:latin typeface="+mn-lt"/>
                <a:ea typeface="+mn-ea"/>
                <a:cs typeface="+mn-cs"/>
              </a:rPr>
              <a:t>” field.)</a:t>
            </a:r>
          </a:p>
          <a:p>
            <a:r>
              <a:rPr lang="en-US" sz="1200" b="0" i="0" kern="1200" dirty="0" smtClean="0">
                <a:solidFill>
                  <a:schemeClr val="tx1"/>
                </a:solidFill>
                <a:effectLst/>
                <a:latin typeface="+mn-lt"/>
                <a:ea typeface="+mn-ea"/>
                <a:cs typeface="+mn-cs"/>
              </a:rPr>
              <a:t>Mapped ports. (In the “</a:t>
            </a:r>
            <a:r>
              <a:rPr lang="en-US" sz="1200" b="0" i="0" kern="1200" dirty="0" err="1" smtClean="0">
                <a:solidFill>
                  <a:schemeClr val="tx1"/>
                </a:solidFill>
                <a:effectLst/>
                <a:latin typeface="+mn-lt"/>
                <a:ea typeface="+mn-ea"/>
                <a:cs typeface="+mn-cs"/>
              </a:rPr>
              <a:t>NetworkSettings.Ports</a:t>
            </a:r>
            <a:r>
              <a:rPr lang="en-US" sz="1200" b="0" i="0" kern="1200" dirty="0" smtClean="0">
                <a:solidFill>
                  <a:schemeClr val="tx1"/>
                </a:solidFill>
                <a:effectLst/>
                <a:latin typeface="+mn-lt"/>
                <a:ea typeface="+mn-ea"/>
                <a:cs typeface="+mn-cs"/>
              </a:rPr>
              <a:t>” field.)</a:t>
            </a:r>
          </a:p>
          <a:p>
            <a:r>
              <a:rPr lang="en-US" sz="1200" b="0" i="0" kern="1200" dirty="0" smtClean="0">
                <a:solidFill>
                  <a:schemeClr val="tx1"/>
                </a:solidFill>
                <a:effectLst/>
                <a:latin typeface="+mn-lt"/>
                <a:ea typeface="+mn-ea"/>
                <a:cs typeface="+mn-cs"/>
              </a:rPr>
              <a:t>Probably the most valuable use of inspect for me in the past has been getting the values of environment vars. Even with largely automated deployments I’ve run into issues in the past where the wrong </a:t>
            </a:r>
            <a:r>
              <a:rPr lang="en-US" sz="1200" b="0" i="0" kern="1200" dirty="0" err="1" smtClean="0">
                <a:solidFill>
                  <a:schemeClr val="tx1"/>
                </a:solidFill>
                <a:effectLst/>
                <a:latin typeface="+mn-lt"/>
                <a:ea typeface="+mn-ea"/>
                <a:cs typeface="+mn-cs"/>
              </a:rPr>
              <a:t>arg</a:t>
            </a:r>
            <a:r>
              <a:rPr lang="en-US" sz="1200" b="0" i="0" kern="1200" dirty="0" smtClean="0">
                <a:solidFill>
                  <a:schemeClr val="tx1"/>
                </a:solidFill>
                <a:effectLst/>
                <a:latin typeface="+mn-lt"/>
                <a:ea typeface="+mn-ea"/>
                <a:cs typeface="+mn-cs"/>
              </a:rPr>
              <a:t> was passed to a command and a container ended up running with </a:t>
            </a:r>
            <a:r>
              <a:rPr lang="en-US" sz="1200" b="0" i="0" kern="1200" dirty="0" err="1" smtClean="0">
                <a:solidFill>
                  <a:schemeClr val="tx1"/>
                </a:solidFill>
                <a:effectLst/>
                <a:latin typeface="+mn-lt"/>
                <a:ea typeface="+mn-ea"/>
                <a:cs typeface="+mn-cs"/>
              </a:rPr>
              <a:t>vars</a:t>
            </a:r>
            <a:r>
              <a:rPr lang="en-US" sz="1200" b="0" i="0" kern="1200" dirty="0" smtClean="0">
                <a:solidFill>
                  <a:schemeClr val="tx1"/>
                </a:solidFill>
                <a:effectLst/>
                <a:latin typeface="+mn-lt"/>
                <a:ea typeface="+mn-ea"/>
                <a:cs typeface="+mn-cs"/>
              </a:rPr>
              <a:t> set to </a:t>
            </a:r>
          </a:p>
          <a:p>
            <a:r>
              <a:rPr lang="en-US" sz="1200" b="0" i="0" kern="1200" dirty="0" smtClean="0">
                <a:solidFill>
                  <a:schemeClr val="tx1"/>
                </a:solidFill>
                <a:effectLst/>
                <a:latin typeface="+mn-lt"/>
                <a:ea typeface="+mn-ea"/>
                <a:cs typeface="+mn-cs"/>
              </a:rPr>
              <a:t>incorrect values. When one of your cloud containers starts choking commands like inspect can be a quick cure.</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9 — View image layers with the history command</a:t>
            </a:r>
            <a:r>
              <a:rPr lang="en-US" sz="1200" b="1" i="0" kern="1200" dirty="0" smtClean="0">
                <a:solidFill>
                  <a:schemeClr val="tx1"/>
                </a:solidFill>
                <a:effectLst/>
                <a:latin typeface="+mn-lt"/>
                <a:ea typeface="+mn-ea"/>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one is more of a build time diagnostic tool, but the questions it answers sometimes come up in debugging situations as well.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history</a:t>
            </a:r>
            <a:r>
              <a:rPr lang="en-US" sz="1200" b="0" i="0" kern="1200" dirty="0" err="1" smtClean="0">
                <a:solidFill>
                  <a:schemeClr val="tx1"/>
                </a:solidFill>
                <a:effectLst/>
                <a:latin typeface="+mn-lt"/>
                <a:ea typeface="+mn-ea"/>
                <a:cs typeface="+mn-cs"/>
              </a:rPr>
              <a:t>command</a:t>
            </a:r>
            <a:r>
              <a:rPr lang="en-US" sz="1200" b="0" i="0" kern="1200" dirty="0" smtClean="0">
                <a:solidFill>
                  <a:schemeClr val="tx1"/>
                </a:solidFill>
                <a:effectLst/>
                <a:latin typeface="+mn-lt"/>
                <a:ea typeface="+mn-ea"/>
                <a:cs typeface="+mn-cs"/>
              </a:rPr>
              <a:t> shows the individual layers that make up an image, along with the commands that created them, their size on disk, and hashes.</a:t>
            </a:r>
          </a:p>
          <a:p>
            <a:r>
              <a:rPr lang="en-US" dirty="0" smtClean="0"/>
              <a:t>$ </a:t>
            </a:r>
            <a:r>
              <a:rPr lang="en-US" dirty="0" err="1" smtClean="0"/>
              <a:t>docker</a:t>
            </a:r>
            <a:r>
              <a:rPr lang="en-US" dirty="0" smtClean="0"/>
              <a:t> history </a:t>
            </a:r>
            <a:r>
              <a:rPr lang="en-US" dirty="0" err="1" smtClean="0"/>
              <a:t>alpine</a:t>
            </a:r>
            <a:r>
              <a:rPr lang="en-US" sz="1200" b="0" i="0" kern="1200" dirty="0" err="1" smtClean="0">
                <a:solidFill>
                  <a:schemeClr val="tx1"/>
                </a:solidFill>
                <a:effectLst/>
                <a:latin typeface="+mn-lt"/>
                <a:ea typeface="+mn-ea"/>
                <a:cs typeface="+mn-cs"/>
              </a:rPr>
              <a:t>The</a:t>
            </a:r>
            <a:r>
              <a:rPr lang="en-US" sz="1200" b="0" i="0" kern="1200" dirty="0" smtClean="0">
                <a:solidFill>
                  <a:schemeClr val="tx1"/>
                </a:solidFill>
                <a:effectLst/>
                <a:latin typeface="+mn-lt"/>
                <a:ea typeface="+mn-ea"/>
                <a:cs typeface="+mn-cs"/>
              </a:rPr>
              <a:t> returned table is quite wide so I won’t try to illustrate it here. If you run into a situation where the contents of your image aren’t what you expect, this command may solve your puzzle for you.</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10 — Run one process in each container</a:t>
            </a:r>
            <a:r>
              <a:rPr lang="en-US" sz="1200" b="1" i="0" kern="1200" dirty="0" smtClean="0">
                <a:solidFill>
                  <a:schemeClr val="tx1"/>
                </a:solidFill>
                <a:effectLst/>
                <a:latin typeface="+mn-lt"/>
                <a:ea typeface="+mn-ea"/>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last one is less of a debugging tip, and more of a best practice that will definitely make debugging, and reasoning about the state of your container a lot easier. Docker containers are meant to run a single process that is PID 1 inside the sandbox. You can make that process a shell and spin up a bunch of stuff in the background, or you can make it </a:t>
            </a:r>
            <a:r>
              <a:rPr lang="en-US" sz="1200" b="0" i="0" kern="1200" dirty="0" err="1" smtClean="0">
                <a:solidFill>
                  <a:schemeClr val="tx1"/>
                </a:solidFill>
                <a:effectLst/>
                <a:latin typeface="+mn-lt"/>
                <a:ea typeface="+mn-ea"/>
                <a:cs typeface="+mn-cs"/>
              </a:rPr>
              <a:t>supervisord</a:t>
            </a:r>
            <a:r>
              <a:rPr lang="en-US" sz="1200" b="0" i="0" kern="1200" dirty="0" smtClean="0">
                <a:solidFill>
                  <a:schemeClr val="tx1"/>
                </a:solidFill>
                <a:effectLst/>
                <a:latin typeface="+mn-lt"/>
                <a:ea typeface="+mn-ea"/>
                <a:cs typeface="+mn-cs"/>
              </a:rPr>
              <a:t> and do the same, but it’s not really what containers are good at and it hobbles systems meant to manage and monitor them.</a:t>
            </a:r>
          </a:p>
          <a:p>
            <a:r>
              <a:rPr lang="en-US" sz="1200" b="0" i="0" kern="1200" dirty="0" smtClean="0">
                <a:solidFill>
                  <a:schemeClr val="tx1"/>
                </a:solidFill>
                <a:effectLst/>
                <a:latin typeface="+mn-lt"/>
                <a:ea typeface="+mn-ea"/>
                <a:cs typeface="+mn-cs"/>
              </a:rPr>
              <a:t>The main benefit of running one process per container is that it’s easier to reason about the state of the container at run time. The container comes up when the process comes up and dies when it dies, and platforms like Docker Compose, </a:t>
            </a:r>
            <a:r>
              <a:rPr lang="en-US" sz="1200" b="0" i="0" kern="1200" dirty="0" err="1" smtClean="0">
                <a:solidFill>
                  <a:schemeClr val="tx1"/>
                </a:solidFill>
                <a:effectLst/>
                <a:latin typeface="+mn-lt"/>
                <a:ea typeface="+mn-ea"/>
                <a:cs typeface="+mn-cs"/>
              </a:rPr>
              <a:t>kubernetes</a:t>
            </a:r>
            <a:r>
              <a:rPr lang="en-US" sz="1200" b="0" i="0" kern="1200" dirty="0" smtClean="0">
                <a:solidFill>
                  <a:schemeClr val="tx1"/>
                </a:solidFill>
                <a:effectLst/>
                <a:latin typeface="+mn-lt"/>
                <a:ea typeface="+mn-ea"/>
                <a:cs typeface="+mn-cs"/>
              </a:rPr>
              <a:t>, and Amazon ECS can see that and restart it. They can also monitor the health (liveness and readiness) of a single-process container, but it is much more difficult to define declaratively what either of those things means when they depend on multiple processes being in good health inside the container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Conclusion</a:t>
            </a:r>
          </a:p>
          <a:p>
            <a:r>
              <a:rPr lang="en-US" sz="1200" b="0" i="0" kern="1200" dirty="0" smtClean="0">
                <a:solidFill>
                  <a:schemeClr val="tx1"/>
                </a:solidFill>
                <a:effectLst/>
                <a:latin typeface="+mn-lt"/>
                <a:ea typeface="+mn-ea"/>
                <a:cs typeface="+mn-cs"/>
              </a:rPr>
              <a:t>There are a few other advanced techniques that didn’t fit into my arbitrary limit of ten tips, but perhaps they’ll be a subject for another time. </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They </a:t>
            </a:r>
            <a:r>
              <a:rPr lang="en-US" sz="1200" b="0" i="0" kern="1200" dirty="0" smtClean="0">
                <a:solidFill>
                  <a:schemeClr val="tx1"/>
                </a:solidFill>
                <a:effectLst/>
                <a:latin typeface="+mn-lt"/>
                <a:ea typeface="+mn-ea"/>
                <a:cs typeface="+mn-cs"/>
              </a:rPr>
              <a:t>include things like advanced logging scenarios, exporting and importing container file systems, and commands to diff image layers. In the meantime the tips in this article will hopefully get the top off that black box and make your transition to running containers a little easier.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a:t>
            </a:fld>
            <a:endParaRPr lang="en-US" altLang="en-US"/>
          </a:p>
        </p:txBody>
      </p:sp>
    </p:spTree>
    <p:extLst>
      <p:ext uri="{BB962C8B-B14F-4D97-AF65-F5344CB8AC3E}">
        <p14:creationId xmlns:p14="http://schemas.microsoft.com/office/powerpoint/2010/main" val="140319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Error</a:t>
            </a:r>
          </a:p>
          <a:p>
            <a:r>
              <a:rPr lang="en-US" b="0" dirty="0" smtClean="0"/>
              <a:t>Register </a:t>
            </a:r>
            <a:r>
              <a:rPr lang="en-US" b="0" dirty="0" smtClean="0"/>
              <a:t>a new user with the username of 'Moby' and with 'm0by' as the password, click `Submit`, click `yes`</a:t>
            </a:r>
          </a:p>
          <a:p>
            <a:endParaRPr lang="en-US" b="0" dirty="0" smtClean="0"/>
          </a:p>
          <a:p>
            <a:r>
              <a:rPr lang="en-US" b="0" dirty="0" smtClean="0"/>
              <a:t>![](images/app_register_moby2.png)</a:t>
            </a:r>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a:t>
            </a:fld>
            <a:endParaRPr lang="en-US" altLang="en-US"/>
          </a:p>
        </p:txBody>
      </p:sp>
    </p:spTree>
    <p:extLst>
      <p:ext uri="{BB962C8B-B14F-4D97-AF65-F5344CB8AC3E}">
        <p14:creationId xmlns:p14="http://schemas.microsoft.com/office/powerpoint/2010/main" val="1450810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Error</a:t>
            </a:r>
          </a:p>
          <a:p>
            <a:endParaRPr lang="en-US" b="0" dirty="0" smtClean="0"/>
          </a:p>
          <a:p>
            <a:r>
              <a:rPr lang="en-US" b="0" dirty="0" smtClean="0"/>
              <a:t>Eclipse will display the code at the breakpoint and the value of password in the variables window. </a:t>
            </a:r>
            <a:endParaRPr lang="en-US" b="0" dirty="0" smtClean="0"/>
          </a:p>
          <a:p>
            <a:r>
              <a:rPr lang="en-US" b="1" dirty="0" smtClean="0"/>
              <a:t>SHARE:</a:t>
            </a:r>
            <a:r>
              <a:rPr lang="en-US" b="0" dirty="0" smtClean="0"/>
              <a:t> </a:t>
            </a:r>
          </a:p>
          <a:p>
            <a:r>
              <a:rPr lang="en-US" b="0" dirty="0" smtClean="0"/>
              <a:t>Note </a:t>
            </a:r>
            <a:r>
              <a:rPr lang="en-US" b="0" dirty="0" smtClean="0"/>
              <a:t>that the value is `m0by`</a:t>
            </a:r>
          </a:p>
          <a:p>
            <a:endParaRPr lang="en-US" b="0" dirty="0" smtClean="0"/>
          </a:p>
          <a:p>
            <a:r>
              <a:rPr lang="en-US" b="0" dirty="0" smtClean="0"/>
              <a:t>![](images/</a:t>
            </a:r>
            <a:r>
              <a:rPr lang="en-US" b="0" dirty="0" err="1" smtClean="0"/>
              <a:t>eclipse_debug_User_moby.png</a:t>
            </a:r>
            <a:r>
              <a:rPr lang="en-US" b="0" dirty="0" smtClean="0"/>
              <a:t>)</a:t>
            </a:r>
          </a:p>
          <a:p>
            <a:endParaRPr lang="en-US" b="1" dirty="0" smtClean="0"/>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33</a:t>
            </a:fld>
            <a:endParaRPr lang="en-US" altLang="en-US"/>
          </a:p>
        </p:txBody>
      </p:sp>
    </p:spTree>
    <p:extLst>
      <p:ext uri="{BB962C8B-B14F-4D97-AF65-F5344CB8AC3E}">
        <p14:creationId xmlns:p14="http://schemas.microsoft.com/office/powerpoint/2010/main" val="1446305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a:t>
            </a:r>
            <a:r>
              <a:rPr lang="en-US" b="1" dirty="0" smtClean="0"/>
              <a:t>Error</a:t>
            </a:r>
            <a:endParaRPr lang="en-US" b="0" dirty="0" smtClean="0"/>
          </a:p>
          <a:p>
            <a:endParaRPr lang="en-US" b="0" dirty="0" smtClean="0"/>
          </a:p>
          <a:p>
            <a:r>
              <a:rPr lang="en-US" b="0" dirty="0" smtClean="0"/>
              <a:t>Click on `resume` or press `F8` to let the code run.</a:t>
            </a:r>
          </a:p>
          <a:p>
            <a:endParaRPr lang="en-US" b="0" dirty="0" smtClean="0"/>
          </a:p>
          <a:p>
            <a:r>
              <a:rPr lang="en-US" b="0" dirty="0" smtClean="0"/>
              <a:t>![](images/</a:t>
            </a:r>
            <a:r>
              <a:rPr lang="en-US" b="0" dirty="0" err="1" smtClean="0"/>
              <a:t>eclipse_debug_resume.png</a:t>
            </a:r>
            <a:r>
              <a:rPr lang="en-US" b="0" dirty="0" smtClean="0"/>
              <a:t>)</a:t>
            </a:r>
          </a:p>
          <a:p>
            <a:endParaRPr lang="en-US" b="0" dirty="0" smtClean="0"/>
          </a:p>
          <a:p>
            <a:r>
              <a:rPr lang="en-US" b="0" dirty="0" smtClean="0"/>
              <a:t>Next, set a breakpoint on the </a:t>
            </a:r>
            <a:r>
              <a:rPr lang="en-US" b="0" dirty="0" err="1" smtClean="0"/>
              <a:t>getPassword</a:t>
            </a:r>
            <a:r>
              <a:rPr lang="en-US" b="0" dirty="0" smtClean="0"/>
              <a:t> in the User class to see the value returned for password. You can also toggle off the breakpoint for </a:t>
            </a:r>
            <a:r>
              <a:rPr lang="en-US" b="0" dirty="0" err="1" smtClean="0"/>
              <a:t>setPassword</a:t>
            </a:r>
            <a:r>
              <a:rPr lang="en-US" b="0" dirty="0" smtClean="0"/>
              <a:t>.</a:t>
            </a:r>
          </a:p>
          <a:p>
            <a:endParaRPr lang="en-US" b="0" dirty="0" smtClean="0"/>
          </a:p>
          <a:p>
            <a:r>
              <a:rPr lang="en-US" b="0" dirty="0" smtClean="0"/>
              <a:t>![](images/</a:t>
            </a:r>
            <a:r>
              <a:rPr lang="en-US" b="0" dirty="0" err="1" smtClean="0"/>
              <a:t>eclipse_debug_User_getPassword.png</a:t>
            </a:r>
            <a:r>
              <a:rPr lang="en-US" b="0" dirty="0" smtClean="0"/>
              <a:t>)</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34</a:t>
            </a:fld>
            <a:endParaRPr lang="en-US" altLang="en-US"/>
          </a:p>
        </p:txBody>
      </p:sp>
    </p:spTree>
    <p:extLst>
      <p:ext uri="{BB962C8B-B14F-4D97-AF65-F5344CB8AC3E}">
        <p14:creationId xmlns:p14="http://schemas.microsoft.com/office/powerpoint/2010/main" val="1953231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a:t>
            </a:r>
            <a:r>
              <a:rPr lang="en-US" b="1" dirty="0" smtClean="0"/>
              <a:t>Error</a:t>
            </a:r>
            <a:endParaRPr lang="en-US" b="0" dirty="0" smtClean="0"/>
          </a:p>
          <a:p>
            <a:endParaRPr lang="en-US" b="0" dirty="0" smtClean="0"/>
          </a:p>
          <a:p>
            <a:r>
              <a:rPr lang="en-US" b="0" dirty="0" smtClean="0"/>
              <a:t>![](images/</a:t>
            </a:r>
            <a:r>
              <a:rPr lang="en-US" b="0" dirty="0" err="1" smtClean="0"/>
              <a:t>eclipse_debug_User_getPassword.png</a:t>
            </a:r>
            <a:r>
              <a:rPr lang="en-US" b="0" dirty="0" smtClean="0"/>
              <a:t>)</a:t>
            </a:r>
          </a:p>
          <a:p>
            <a:endParaRPr lang="en-US" b="0"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35</a:t>
            </a:fld>
            <a:endParaRPr lang="en-US" altLang="en-US"/>
          </a:p>
        </p:txBody>
      </p:sp>
    </p:spTree>
    <p:extLst>
      <p:ext uri="{BB962C8B-B14F-4D97-AF65-F5344CB8AC3E}">
        <p14:creationId xmlns:p14="http://schemas.microsoft.com/office/powerpoint/2010/main" val="121193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a:t>
            </a:r>
            <a:r>
              <a:rPr lang="en-US" b="1" dirty="0" smtClean="0"/>
              <a:t>Error</a:t>
            </a:r>
            <a:endParaRPr lang="en-US" b="0" dirty="0" smtClean="0"/>
          </a:p>
          <a:p>
            <a:endParaRPr lang="en-US" b="0" dirty="0" smtClean="0"/>
          </a:p>
          <a:p>
            <a:r>
              <a:rPr lang="en-US" b="0" dirty="0" smtClean="0"/>
              <a:t>Try to log into the application. </a:t>
            </a:r>
            <a:endParaRPr lang="en-US" b="0" dirty="0" smtClean="0"/>
          </a:p>
          <a:p>
            <a:r>
              <a:rPr lang="en-US" b="0" dirty="0" smtClean="0"/>
              <a:t>Look </a:t>
            </a:r>
            <a:r>
              <a:rPr lang="en-US" b="0" dirty="0" smtClean="0"/>
              <a:t>at the value for password in the Eclipse variables window, note that it is `z0ol` which is `m0by` using ROT13.</a:t>
            </a:r>
          </a:p>
          <a:p>
            <a:endParaRPr lang="en-US" b="0" dirty="0" smtClean="0"/>
          </a:p>
          <a:p>
            <a:r>
              <a:rPr lang="en-US" b="0" dirty="0" smtClean="0"/>
              <a:t>![](images/</a:t>
            </a:r>
            <a:r>
              <a:rPr lang="en-US" b="0" dirty="0" err="1" smtClean="0"/>
              <a:t>eclipse_debug_User_show_user.png</a:t>
            </a:r>
            <a:r>
              <a:rPr lang="en-US" b="0" dirty="0" smtClean="0"/>
              <a:t>)</a:t>
            </a:r>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36</a:t>
            </a:fld>
            <a:endParaRPr lang="en-US" altLang="en-US"/>
          </a:p>
        </p:txBody>
      </p:sp>
    </p:spTree>
    <p:extLst>
      <p:ext uri="{BB962C8B-B14F-4D97-AF65-F5344CB8AC3E}">
        <p14:creationId xmlns:p14="http://schemas.microsoft.com/office/powerpoint/2010/main" val="1562345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a:t>
            </a:r>
            <a:r>
              <a:rPr lang="en-US" b="1" dirty="0" smtClean="0"/>
              <a:t>Error</a:t>
            </a:r>
            <a:endParaRPr lang="en-US" b="0" dirty="0" smtClean="0"/>
          </a:p>
          <a:p>
            <a:endParaRPr lang="en-US" b="0" dirty="0" smtClean="0"/>
          </a:p>
          <a:p>
            <a:r>
              <a:rPr lang="en-US" b="0" dirty="0" smtClean="0"/>
              <a:t>In this MVC application the </a:t>
            </a:r>
            <a:r>
              <a:rPr lang="en-US" b="0" dirty="0" err="1" smtClean="0"/>
              <a:t>UserController</a:t>
            </a:r>
            <a:r>
              <a:rPr lang="en-US" b="0" dirty="0" smtClean="0"/>
              <a:t> uses the </a:t>
            </a:r>
            <a:r>
              <a:rPr lang="en-US" b="0" dirty="0" err="1" smtClean="0"/>
              <a:t>findByLogin</a:t>
            </a:r>
            <a:r>
              <a:rPr lang="en-US" b="0" dirty="0" smtClean="0"/>
              <a:t> method in the </a:t>
            </a:r>
            <a:r>
              <a:rPr lang="en-US" b="0" dirty="0" err="1" smtClean="0"/>
              <a:t>UserServiceImpl</a:t>
            </a:r>
            <a:r>
              <a:rPr lang="en-US" b="0" dirty="0" smtClean="0"/>
              <a:t> class which uses the </a:t>
            </a:r>
            <a:r>
              <a:rPr lang="en-US" b="0" dirty="0" err="1" smtClean="0"/>
              <a:t>findByUsername</a:t>
            </a:r>
            <a:r>
              <a:rPr lang="en-US" b="0" dirty="0" smtClean="0"/>
              <a:t> method to retrieve the information from the database. </a:t>
            </a:r>
            <a:endParaRPr lang="en-US" b="0" dirty="0" smtClean="0"/>
          </a:p>
          <a:p>
            <a:endParaRPr lang="en-US" b="0" dirty="0" smtClean="0"/>
          </a:p>
          <a:p>
            <a:r>
              <a:rPr lang="en-US" b="0" dirty="0" smtClean="0"/>
              <a:t>It </a:t>
            </a:r>
            <a:r>
              <a:rPr lang="en-US" b="0" dirty="0" smtClean="0"/>
              <a:t>then checks to see if the password from the form matches the user password. </a:t>
            </a:r>
            <a:endParaRPr lang="en-US" b="0" dirty="0" smtClean="0"/>
          </a:p>
          <a:p>
            <a:endParaRPr lang="en-US" b="0" dirty="0" smtClean="0"/>
          </a:p>
          <a:p>
            <a:r>
              <a:rPr lang="en-US" b="0" dirty="0" smtClean="0"/>
              <a:t>Since </a:t>
            </a:r>
            <a:r>
              <a:rPr lang="en-US" b="0" dirty="0" smtClean="0"/>
              <a:t>the password from the login form is not scrambled using ROT13, it does not match the user password and you cannot log into the application.</a:t>
            </a:r>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37</a:t>
            </a:fld>
            <a:endParaRPr lang="en-US" altLang="en-US"/>
          </a:p>
        </p:txBody>
      </p:sp>
    </p:spTree>
    <p:extLst>
      <p:ext uri="{BB962C8B-B14F-4D97-AF65-F5344CB8AC3E}">
        <p14:creationId xmlns:p14="http://schemas.microsoft.com/office/powerpoint/2010/main" val="574754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a:t>
            </a:r>
            <a:r>
              <a:rPr lang="en-US" b="1" dirty="0" smtClean="0"/>
              <a:t>Error</a:t>
            </a:r>
            <a:endParaRPr lang="en-US" b="0" dirty="0" smtClean="0"/>
          </a:p>
          <a:p>
            <a:endParaRPr lang="en-US" b="0" dirty="0" smtClean="0"/>
          </a:p>
          <a:p>
            <a:r>
              <a:rPr lang="en-US" b="0" dirty="0" smtClean="0"/>
              <a:t>![](images/</a:t>
            </a:r>
            <a:r>
              <a:rPr lang="en-US" b="0" dirty="0" err="1" smtClean="0"/>
              <a:t>eclipse_debug_UserServiceImpl_code.png</a:t>
            </a:r>
            <a:r>
              <a:rPr lang="en-US" b="0" dirty="0" smtClean="0"/>
              <a:t>)</a:t>
            </a:r>
          </a:p>
          <a:p>
            <a:endParaRPr lang="en-US" b="0"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38</a:t>
            </a:fld>
            <a:endParaRPr lang="en-US" altLang="en-US"/>
          </a:p>
        </p:txBody>
      </p:sp>
    </p:spTree>
    <p:extLst>
      <p:ext uri="{BB962C8B-B14F-4D97-AF65-F5344CB8AC3E}">
        <p14:creationId xmlns:p14="http://schemas.microsoft.com/office/powerpoint/2010/main" val="104266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a:t>
            </a:r>
            <a:r>
              <a:rPr lang="en-US" b="1" dirty="0" smtClean="0"/>
              <a:t>Error</a:t>
            </a:r>
            <a:endParaRPr lang="en-US" b="0" dirty="0" smtClean="0"/>
          </a:p>
          <a:p>
            <a:endParaRPr lang="en-US" b="0" dirty="0" smtClean="0"/>
          </a:p>
          <a:p>
            <a:r>
              <a:rPr lang="en-US" b="0" dirty="0" smtClean="0"/>
              <a:t>![](images/</a:t>
            </a:r>
            <a:r>
              <a:rPr lang="en-US" b="0" dirty="0" err="1" smtClean="0"/>
              <a:t>eclipse_debug_UserServiceImpl_code.png</a:t>
            </a:r>
            <a:r>
              <a:rPr lang="en-US" b="0" dirty="0" smtClean="0"/>
              <a:t>)</a:t>
            </a:r>
          </a:p>
          <a:p>
            <a:endParaRPr lang="en-US" b="0" dirty="0" smtClean="0"/>
          </a:p>
          <a:p>
            <a:endParaRPr lang="en-US" b="1" dirty="0" smtClean="0"/>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39</a:t>
            </a:fld>
            <a:endParaRPr lang="en-US" altLang="en-US"/>
          </a:p>
        </p:txBody>
      </p:sp>
    </p:spTree>
    <p:extLst>
      <p:ext uri="{BB962C8B-B14F-4D97-AF65-F5344CB8AC3E}">
        <p14:creationId xmlns:p14="http://schemas.microsoft.com/office/powerpoint/2010/main" val="1684464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a:t>
            </a:r>
            <a:r>
              <a:rPr lang="en-US" b="1" dirty="0" smtClean="0"/>
              <a:t>Error</a:t>
            </a:r>
            <a:endParaRPr lang="en-US" b="0" dirty="0" smtClean="0"/>
          </a:p>
          <a:p>
            <a:endParaRPr lang="en-US" b="0" dirty="0" smtClean="0"/>
          </a:p>
          <a:p>
            <a:r>
              <a:rPr lang="en-US" b="0" dirty="0" smtClean="0"/>
              <a:t>Set a breakpoint in </a:t>
            </a:r>
            <a:r>
              <a:rPr lang="en-US" b="0" dirty="0" err="1" smtClean="0"/>
              <a:t>UserServiceImpl</a:t>
            </a:r>
            <a:r>
              <a:rPr lang="en-US" b="0" dirty="0" smtClean="0"/>
              <a:t> on the </a:t>
            </a:r>
            <a:r>
              <a:rPr lang="en-US" b="0" dirty="0" err="1" smtClean="0"/>
              <a:t>findByLogin</a:t>
            </a:r>
            <a:r>
              <a:rPr lang="en-US" b="0" dirty="0" smtClean="0"/>
              <a:t> method. </a:t>
            </a:r>
          </a:p>
          <a:p>
            <a:endParaRPr lang="en-US" b="0" dirty="0" smtClean="0"/>
          </a:p>
          <a:p>
            <a:r>
              <a:rPr lang="en-US" b="0" dirty="0" smtClean="0"/>
              <a:t>Log in again and look at the values for the breakpoint. </a:t>
            </a:r>
          </a:p>
          <a:p>
            <a:endParaRPr lang="en-US" b="0" dirty="0" smtClean="0"/>
          </a:p>
          <a:p>
            <a:r>
              <a:rPr lang="en-US" b="0" dirty="0" smtClean="0"/>
              <a:t>The '</a:t>
            </a:r>
            <a:r>
              <a:rPr lang="en-US" b="0" dirty="0" err="1" smtClean="0"/>
              <a:t>passwd</a:t>
            </a:r>
            <a:r>
              <a:rPr lang="en-US" b="0" dirty="0" smtClean="0"/>
              <a:t>' variable is `z0ol` which matches the password for the user </a:t>
            </a:r>
            <a:r>
              <a:rPr lang="en-US" b="0" dirty="0" err="1" smtClean="0"/>
              <a:t>moby</a:t>
            </a:r>
            <a:r>
              <a:rPr lang="en-US" b="0" dirty="0" smtClean="0"/>
              <a:t>.</a:t>
            </a:r>
          </a:p>
          <a:p>
            <a:endParaRPr lang="en-US" b="0" dirty="0" smtClean="0"/>
          </a:p>
          <a:p>
            <a:r>
              <a:rPr lang="en-US" b="0" dirty="0" smtClean="0"/>
              <a:t>![](images/</a:t>
            </a:r>
            <a:r>
              <a:rPr lang="en-US" b="0" dirty="0" err="1" smtClean="0"/>
              <a:t>eclipse_debug_UserServiceImpl_values.png</a:t>
            </a:r>
            <a:r>
              <a:rPr lang="en-US" b="0" dirty="0" smtClean="0"/>
              <a:t>)</a:t>
            </a:r>
          </a:p>
          <a:p>
            <a:endParaRPr lang="en-US" b="0" dirty="0" smtClean="0"/>
          </a:p>
          <a:p>
            <a:endParaRPr lang="en-US" b="0" dirty="0" smtClean="0"/>
          </a:p>
          <a:p>
            <a:endParaRPr lang="en-US" b="0" dirty="0" smtClean="0"/>
          </a:p>
          <a:p>
            <a:endParaRPr lang="en-US" b="0" dirty="0" smtClean="0"/>
          </a:p>
          <a:p>
            <a:endParaRPr lang="en-US" b="0" dirty="0" smtClean="0"/>
          </a:p>
          <a:p>
            <a:endParaRPr lang="en-US" b="0" dirty="0" smtClean="0"/>
          </a:p>
          <a:p>
            <a:r>
              <a:rPr lang="en-US" b="0" dirty="0" smtClean="0"/>
              <a:t>cc</a:t>
            </a:r>
          </a:p>
          <a:p>
            <a:endParaRPr lang="en-US" b="1" dirty="0" smtClean="0"/>
          </a:p>
          <a:p>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40</a:t>
            </a:fld>
            <a:endParaRPr lang="en-US" altLang="en-US"/>
          </a:p>
        </p:txBody>
      </p:sp>
    </p:spTree>
    <p:extLst>
      <p:ext uri="{BB962C8B-B14F-4D97-AF65-F5344CB8AC3E}">
        <p14:creationId xmlns:p14="http://schemas.microsoft.com/office/powerpoint/2010/main" val="1259599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Finding </a:t>
            </a:r>
            <a:r>
              <a:rPr lang="en-US" b="1" dirty="0" smtClean="0"/>
              <a:t>the </a:t>
            </a:r>
            <a:r>
              <a:rPr lang="en-US" b="1" dirty="0" smtClean="0"/>
              <a:t>Error</a:t>
            </a:r>
            <a:endParaRPr lang="en-US" b="0" dirty="0" smtClean="0"/>
          </a:p>
          <a:p>
            <a:endParaRPr lang="en-US" b="0" dirty="0" smtClean="0"/>
          </a:p>
          <a:p>
            <a:r>
              <a:rPr lang="en-US" b="0" dirty="0" smtClean="0"/>
              <a:t>Continue </a:t>
            </a:r>
            <a:r>
              <a:rPr lang="en-US" b="0" dirty="0" smtClean="0"/>
              <a:t>(`F8`) and you should successfully log in.</a:t>
            </a:r>
          </a:p>
          <a:p>
            <a:endParaRPr lang="en-US" b="0" dirty="0" smtClean="0"/>
          </a:p>
          <a:p>
            <a:r>
              <a:rPr lang="en-US" b="0" dirty="0" smtClean="0"/>
              <a:t>![](images/</a:t>
            </a:r>
            <a:r>
              <a:rPr lang="en-US" b="0" dirty="0" err="1" smtClean="0"/>
              <a:t>app_debug_success.png</a:t>
            </a:r>
            <a:r>
              <a:rPr lang="en-US" b="0" dirty="0" smtClean="0"/>
              <a:t>)</a:t>
            </a:r>
          </a:p>
          <a:p>
            <a:endParaRPr lang="en-US" b="0" dirty="0" smtClean="0"/>
          </a:p>
          <a:p>
            <a:r>
              <a:rPr lang="en-US" b="0" dirty="0" smtClean="0"/>
              <a:t>END</a:t>
            </a:r>
            <a:endParaRPr lang="en-US" b="0"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41</a:t>
            </a:fld>
            <a:endParaRPr lang="en-US" altLang="en-US"/>
          </a:p>
        </p:txBody>
      </p:sp>
    </p:spTree>
    <p:extLst>
      <p:ext uri="{BB962C8B-B14F-4D97-AF65-F5344CB8AC3E}">
        <p14:creationId xmlns:p14="http://schemas.microsoft.com/office/powerpoint/2010/main" val="471072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SHARE:</a:t>
            </a:r>
          </a:p>
          <a:p>
            <a:r>
              <a:rPr lang="en-US" sz="1200" b="1" i="0" kern="1200" dirty="0" smtClean="0">
                <a:solidFill>
                  <a:schemeClr val="tx1"/>
                </a:solidFill>
                <a:effectLst/>
                <a:latin typeface="+mn-lt"/>
                <a:ea typeface="+mn-ea"/>
                <a:cs typeface="+mn-cs"/>
              </a:rPr>
              <a:t>THIS EXERCISE YOU’LL USE IN THE FOLLOWING SLIDES COMES FROM AN EXERCISE SHARED AT DOCKERCON 2017</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In-container </a:t>
            </a:r>
            <a:r>
              <a:rPr lang="en-US" sz="1200" b="1" i="0" kern="1200" dirty="0" smtClean="0">
                <a:solidFill>
                  <a:schemeClr val="tx1"/>
                </a:solidFill>
                <a:effectLst/>
                <a:latin typeface="+mn-lt"/>
                <a:ea typeface="+mn-ea"/>
                <a:cs typeface="+mn-cs"/>
              </a:rPr>
              <a:t>Java Development: Eclipse</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Pre-requisites:</a:t>
            </a:r>
          </a:p>
          <a:p>
            <a:r>
              <a:rPr lang="en-US" sz="1200" b="0" i="0" u="none" strike="noStrike" kern="1200" dirty="0" smtClean="0">
                <a:solidFill>
                  <a:schemeClr val="tx1"/>
                </a:solidFill>
                <a:effectLst/>
                <a:latin typeface="+mn-lt"/>
                <a:ea typeface="+mn-ea"/>
                <a:cs typeface="+mn-cs"/>
                <a:hlinkClick r:id="rId3"/>
              </a:rPr>
              <a:t>Docker for OSX or Docker for Windows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4"/>
              </a:rPr>
              <a:t>Eclipse</a:t>
            </a:r>
            <a:r>
              <a:rPr lang="en-US" sz="1200" b="0" i="0" kern="1200" dirty="0" smtClean="0">
                <a:solidFill>
                  <a:schemeClr val="tx1"/>
                </a:solidFill>
                <a:effectLst/>
                <a:latin typeface="+mn-lt"/>
                <a:ea typeface="+mn-ea"/>
                <a:cs typeface="+mn-cs"/>
              </a:rPr>
              <a:t> (install Eclipse IDE for Java EE Developers)</a:t>
            </a:r>
          </a:p>
          <a:p>
            <a:r>
              <a:rPr lang="en-US" sz="1200" b="0" i="0" u="none" strike="noStrike" kern="1200" dirty="0" smtClean="0">
                <a:solidFill>
                  <a:schemeClr val="tx1"/>
                </a:solidFill>
                <a:effectLst/>
                <a:latin typeface="+mn-lt"/>
                <a:ea typeface="+mn-ea"/>
                <a:cs typeface="+mn-cs"/>
                <a:hlinkClick r:id="rId5"/>
              </a:rPr>
              <a:t>Java Development Kit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6"/>
              </a:rPr>
              <a:t>Maven for Eclipse</a:t>
            </a:r>
            <a:r>
              <a:rPr lang="en-US" sz="1200" b="0" i="0" kern="1200" dirty="0" smtClean="0">
                <a:solidFill>
                  <a:schemeClr val="tx1"/>
                </a:solidFill>
                <a:effectLst/>
                <a:latin typeface="+mn-lt"/>
                <a:ea typeface="+mn-ea"/>
                <a:cs typeface="+mn-cs"/>
              </a:rPr>
              <a:t> (see instructions for adding the Maven plug-in to Eclipse)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Getting Started</a:t>
            </a:r>
          </a:p>
          <a:p>
            <a:r>
              <a:rPr lang="en-US" sz="1200" b="0" i="0" kern="1200" dirty="0" smtClean="0">
                <a:solidFill>
                  <a:schemeClr val="tx1"/>
                </a:solidFill>
                <a:effectLst/>
                <a:latin typeface="+mn-lt"/>
                <a:ea typeface="+mn-ea"/>
                <a:cs typeface="+mn-cs"/>
              </a:rPr>
              <a:t>On the command line clone the </a:t>
            </a:r>
            <a:r>
              <a:rPr lang="en-US" sz="1200" b="0" i="0" u="none" strike="noStrike" kern="1200" dirty="0" smtClean="0">
                <a:solidFill>
                  <a:schemeClr val="tx1"/>
                </a:solidFill>
                <a:effectLst/>
                <a:latin typeface="+mn-lt"/>
                <a:ea typeface="+mn-ea"/>
                <a:cs typeface="+mn-cs"/>
                <a:hlinkClick r:id="rId7"/>
              </a:rPr>
              <a:t>registration-docker</a:t>
            </a:r>
            <a:r>
              <a:rPr lang="en-US" sz="1200" b="0" i="0" kern="1200" dirty="0" smtClean="0">
                <a:solidFill>
                  <a:schemeClr val="tx1"/>
                </a:solidFill>
                <a:effectLst/>
                <a:latin typeface="+mn-lt"/>
                <a:ea typeface="+mn-ea"/>
                <a:cs typeface="+mn-cs"/>
              </a:rPr>
              <a:t> repository</a:t>
            </a:r>
          </a:p>
          <a:p>
            <a:endParaRPr lang="en-US" dirty="0" smtClean="0"/>
          </a:p>
          <a:p>
            <a:r>
              <a:rPr lang="en-US" dirty="0" err="1" smtClean="0"/>
              <a:t>git</a:t>
            </a:r>
            <a:r>
              <a:rPr lang="en-US" dirty="0" smtClean="0"/>
              <a:t> clone https://</a:t>
            </a:r>
            <a:r>
              <a:rPr lang="en-US" dirty="0" err="1" smtClean="0"/>
              <a:t>github.com</a:t>
            </a:r>
            <a:r>
              <a:rPr lang="en-US" dirty="0" smtClean="0"/>
              <a:t>/</a:t>
            </a:r>
            <a:r>
              <a:rPr lang="en-US" dirty="0" err="1" smtClean="0"/>
              <a:t>docker</a:t>
            </a:r>
            <a:r>
              <a:rPr lang="en-US" dirty="0" smtClean="0"/>
              <a:t>/labs </a:t>
            </a:r>
          </a:p>
          <a:p>
            <a:r>
              <a:rPr lang="en-US" dirty="0" smtClean="0"/>
              <a:t>cd labs/developer-tools/java-debugging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Eclipse, import the app directory of that project as an existing maven project</a:t>
            </a:r>
          </a:p>
          <a:p>
            <a:r>
              <a:rPr lang="en-US" sz="1200" b="0" i="0" kern="1200" dirty="0" smtClean="0">
                <a:solidFill>
                  <a:schemeClr val="tx1"/>
                </a:solidFill>
                <a:effectLst/>
                <a:latin typeface="+mn-lt"/>
                <a:ea typeface="+mn-ea"/>
                <a:cs typeface="+mn-cs"/>
              </a:rPr>
              <a:t>File&gt; Import Select Maven&gt; Existing Maven Projects&gt; Next</a:t>
            </a:r>
          </a:p>
          <a:p>
            <a:endParaRPr lang="en-US" b="1" dirty="0" smtClean="0"/>
          </a:p>
          <a:p>
            <a:r>
              <a:rPr lang="en-US" b="0" dirty="0" smtClean="0"/>
              <a:t>(images/eclipse_import_existing_maven_project_1.png)</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a:t>
            </a:fld>
            <a:endParaRPr lang="en-US" altLang="en-US"/>
          </a:p>
        </p:txBody>
      </p:sp>
    </p:spTree>
    <p:extLst>
      <p:ext uri="{BB962C8B-B14F-4D97-AF65-F5344CB8AC3E}">
        <p14:creationId xmlns:p14="http://schemas.microsoft.com/office/powerpoint/2010/main" val="102658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docker</a:t>
            </a:r>
            <a:r>
              <a:rPr lang="en-US" dirty="0" smtClean="0"/>
              <a:t> run -p 8080:8080 -p 50000:50000 </a:t>
            </a:r>
            <a:r>
              <a:rPr lang="en-US" dirty="0" err="1" smtClean="0"/>
              <a:t>jenkins</a:t>
            </a:r>
            <a:r>
              <a:rPr lang="en-US" dirty="0" smtClean="0"/>
              <a:t>/</a:t>
            </a:r>
            <a:r>
              <a:rPr lang="en-US" dirty="0" err="1" smtClean="0"/>
              <a:t>jenkins:lts</a:t>
            </a:r>
            <a:r>
              <a:rPr lang="en-US" dirty="0" smtClean="0"/>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NOTE: read below the </a:t>
            </a:r>
            <a:r>
              <a:rPr lang="en-US" sz="1200" b="0" i="1" kern="1200" dirty="0" smtClean="0">
                <a:solidFill>
                  <a:schemeClr val="tx1"/>
                </a:solidFill>
                <a:effectLst/>
                <a:latin typeface="+mn-lt"/>
                <a:ea typeface="+mn-ea"/>
                <a:cs typeface="+mn-cs"/>
              </a:rPr>
              <a:t>build executors</a:t>
            </a:r>
            <a:r>
              <a:rPr lang="en-US" sz="1200" b="0" i="0" kern="1200" dirty="0" smtClean="0">
                <a:solidFill>
                  <a:schemeClr val="tx1"/>
                </a:solidFill>
                <a:effectLst/>
                <a:latin typeface="+mn-lt"/>
                <a:ea typeface="+mn-ea"/>
                <a:cs typeface="+mn-cs"/>
              </a:rPr>
              <a:t> part for the role of the 50000 port mapping.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will store the workspace in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jenkins_home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All Jenkins data lives in there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including plugins and configuration. </a:t>
            </a:r>
          </a:p>
          <a:p>
            <a:endParaRPr lang="en-US" b="1" dirty="0" smtClean="0"/>
          </a:p>
          <a:p>
            <a:endParaRPr lang="en-US" b="1" dirty="0" smtClean="0"/>
          </a:p>
          <a:p>
            <a:r>
              <a:rPr lang="en-US" b="1" dirty="0" smtClean="0"/>
              <a:t>SOURCE:</a:t>
            </a:r>
            <a:endParaRPr lang="en-US" b="1" dirty="0" smtClean="0"/>
          </a:p>
          <a:p>
            <a:r>
              <a:rPr lang="en-US" dirty="0" smtClean="0"/>
              <a:t>https://</a:t>
            </a:r>
            <a:r>
              <a:rPr lang="en-US" dirty="0" err="1" smtClean="0"/>
              <a:t>github.com</a:t>
            </a:r>
            <a:r>
              <a:rPr lang="en-US" dirty="0" smtClean="0"/>
              <a:t>/</a:t>
            </a:r>
            <a:r>
              <a:rPr lang="en-US" dirty="0" err="1" smtClean="0"/>
              <a:t>jenkinsci</a:t>
            </a:r>
            <a:r>
              <a:rPr lang="en-US" dirty="0" smtClean="0"/>
              <a:t>/</a:t>
            </a:r>
            <a:r>
              <a:rPr lang="en-US" dirty="0" err="1" smtClean="0"/>
              <a:t>docker</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43</a:t>
            </a:fld>
            <a:endParaRPr lang="en-US" altLang="en-US"/>
          </a:p>
        </p:txBody>
      </p:sp>
    </p:spTree>
    <p:extLst>
      <p:ext uri="{BB962C8B-B14F-4D97-AF65-F5344CB8AC3E}">
        <p14:creationId xmlns:p14="http://schemas.microsoft.com/office/powerpoint/2010/main" val="3745246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will probably want to make that an explicit volume so you can manage it and attach to another container for upgrades :</a:t>
            </a:r>
          </a:p>
          <a:p>
            <a:r>
              <a:rPr lang="en-US" dirty="0" err="1" smtClean="0"/>
              <a:t>docker</a:t>
            </a:r>
            <a:r>
              <a:rPr lang="en-US" dirty="0" smtClean="0"/>
              <a:t> run -p 8080:8080 -p 50000:50000 -v </a:t>
            </a:r>
            <a:r>
              <a:rPr lang="en-US" dirty="0" err="1" smtClean="0"/>
              <a:t>jenkins_home</a:t>
            </a:r>
            <a:r>
              <a:rPr lang="en-US" dirty="0" smtClean="0"/>
              <a:t>:/</a:t>
            </a:r>
            <a:r>
              <a:rPr lang="en-US" dirty="0" err="1" smtClean="0"/>
              <a:t>var</a:t>
            </a:r>
            <a:r>
              <a:rPr lang="en-US" dirty="0" smtClean="0"/>
              <a:t>/</a:t>
            </a:r>
            <a:r>
              <a:rPr lang="en-US" dirty="0" err="1" smtClean="0"/>
              <a:t>jenkins_home</a:t>
            </a:r>
            <a:r>
              <a:rPr lang="en-US" dirty="0" smtClean="0"/>
              <a:t> </a:t>
            </a:r>
            <a:r>
              <a:rPr lang="en-US" dirty="0" err="1" smtClean="0"/>
              <a:t>jenkins</a:t>
            </a:r>
            <a:r>
              <a:rPr lang="en-US" dirty="0" smtClean="0"/>
              <a:t>/</a:t>
            </a:r>
            <a:r>
              <a:rPr lang="en-US" dirty="0" err="1" smtClean="0"/>
              <a:t>jenkins:lts</a:t>
            </a:r>
            <a:r>
              <a:rPr lang="en-US" dirty="0" smtClean="0"/>
              <a:t>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will automatically create a '</a:t>
            </a:r>
            <a:r>
              <a:rPr lang="en-US" sz="1200" b="0" i="0" kern="1200" dirty="0" err="1" smtClean="0">
                <a:solidFill>
                  <a:schemeClr val="tx1"/>
                </a:solidFill>
                <a:effectLst/>
                <a:latin typeface="+mn-lt"/>
                <a:ea typeface="+mn-ea"/>
                <a:cs typeface="+mn-cs"/>
              </a:rPr>
              <a:t>jenkins_home</a:t>
            </a:r>
            <a:r>
              <a:rPr lang="en-US" sz="1200" b="0" i="0" kern="1200" dirty="0" smtClean="0">
                <a:solidFill>
                  <a:schemeClr val="tx1"/>
                </a:solidFill>
                <a:effectLst/>
                <a:latin typeface="+mn-lt"/>
                <a:ea typeface="+mn-ea"/>
                <a:cs typeface="+mn-cs"/>
              </a:rPr>
              <a:t>' volume on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host, that will survive container stop/restart/deletion.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Avoid using a bind mount from a folder on host into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jenkins_home</a:t>
            </a:r>
            <a:r>
              <a:rPr lang="en-US" sz="1200" b="0" i="0" kern="1200" dirty="0" smtClean="0">
                <a:solidFill>
                  <a:schemeClr val="tx1"/>
                </a:solidFill>
                <a:effectLst/>
                <a:latin typeface="+mn-lt"/>
                <a:ea typeface="+mn-ea"/>
                <a:cs typeface="+mn-cs"/>
              </a:rPr>
              <a:t>, as this might result in file permission issue.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a:t>
            </a:r>
            <a:r>
              <a:rPr lang="en-US" sz="1200" b="0" i="1" kern="1200" dirty="0" smtClean="0">
                <a:solidFill>
                  <a:schemeClr val="tx1"/>
                </a:solidFill>
                <a:effectLst/>
                <a:latin typeface="+mn-lt"/>
                <a:ea typeface="+mn-ea"/>
                <a:cs typeface="+mn-cs"/>
              </a:rPr>
              <a:t>really</a:t>
            </a:r>
            <a:r>
              <a:rPr lang="en-US" sz="1200" b="0" i="0" kern="1200" dirty="0" smtClean="0">
                <a:solidFill>
                  <a:schemeClr val="tx1"/>
                </a:solidFill>
                <a:effectLst/>
                <a:latin typeface="+mn-lt"/>
                <a:ea typeface="+mn-ea"/>
                <a:cs typeface="+mn-cs"/>
              </a:rPr>
              <a:t> need to bind mount </a:t>
            </a:r>
            <a:r>
              <a:rPr lang="en-US" sz="1200" b="0" i="0" kern="1200" dirty="0" err="1" smtClean="0">
                <a:solidFill>
                  <a:schemeClr val="tx1"/>
                </a:solidFill>
                <a:effectLst/>
                <a:latin typeface="+mn-lt"/>
                <a:ea typeface="+mn-ea"/>
                <a:cs typeface="+mn-cs"/>
              </a:rPr>
              <a:t>jenkins_home</a:t>
            </a:r>
            <a:r>
              <a:rPr lang="en-US" sz="1200" b="0" i="0" kern="1200" dirty="0" smtClean="0">
                <a:solidFill>
                  <a:schemeClr val="tx1"/>
                </a:solidFill>
                <a:effectLst/>
                <a:latin typeface="+mn-lt"/>
                <a:ea typeface="+mn-ea"/>
                <a:cs typeface="+mn-cs"/>
              </a:rPr>
              <a:t>, ensure that directory on host is accessible by the </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user in container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user - </a:t>
            </a:r>
            <a:r>
              <a:rPr lang="en-US" sz="1200" b="0" i="0" kern="1200" dirty="0" err="1" smtClean="0">
                <a:solidFill>
                  <a:schemeClr val="tx1"/>
                </a:solidFill>
                <a:effectLst/>
                <a:latin typeface="+mn-lt"/>
                <a:ea typeface="+mn-ea"/>
                <a:cs typeface="+mn-cs"/>
              </a:rPr>
              <a:t>uid</a:t>
            </a:r>
            <a:r>
              <a:rPr lang="en-US" sz="1200" b="0" i="0" kern="1200" dirty="0" smtClean="0">
                <a:solidFill>
                  <a:schemeClr val="tx1"/>
                </a:solidFill>
                <a:effectLst/>
                <a:latin typeface="+mn-lt"/>
                <a:ea typeface="+mn-ea"/>
                <a:cs typeface="+mn-cs"/>
              </a:rPr>
              <a:t> 1000) or use -u </a:t>
            </a:r>
            <a:r>
              <a:rPr lang="en-US" sz="1200" b="0" i="0" kern="1200" dirty="0" err="1" smtClean="0">
                <a:solidFill>
                  <a:schemeClr val="tx1"/>
                </a:solidFill>
                <a:effectLst/>
                <a:latin typeface="+mn-lt"/>
                <a:ea typeface="+mn-ea"/>
                <a:cs typeface="+mn-cs"/>
              </a:rPr>
              <a:t>some_other_user</a:t>
            </a:r>
            <a:r>
              <a:rPr lang="en-US" sz="1200" b="0" i="0" kern="1200" dirty="0" smtClean="0">
                <a:solidFill>
                  <a:schemeClr val="tx1"/>
                </a:solidFill>
                <a:effectLst/>
                <a:latin typeface="+mn-lt"/>
                <a:ea typeface="+mn-ea"/>
                <a:cs typeface="+mn-cs"/>
              </a:rPr>
              <a:t> parameter with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a:t>
            </a:r>
          </a:p>
          <a:p>
            <a:endParaRPr lang="en-US" b="1" dirty="0" smtClean="0"/>
          </a:p>
          <a:p>
            <a:endParaRPr lang="en-US" b="1" dirty="0" smtClean="0"/>
          </a:p>
          <a:p>
            <a:r>
              <a:rPr lang="en-US" b="1" dirty="0" smtClean="0"/>
              <a:t>SOURCE:</a:t>
            </a:r>
            <a:endParaRPr lang="en-US" b="1" dirty="0" smtClean="0"/>
          </a:p>
          <a:p>
            <a:r>
              <a:rPr lang="en-US" dirty="0" smtClean="0"/>
              <a:t>https://</a:t>
            </a:r>
            <a:r>
              <a:rPr lang="en-US" dirty="0" err="1" smtClean="0"/>
              <a:t>github.com</a:t>
            </a:r>
            <a:r>
              <a:rPr lang="en-US" dirty="0" smtClean="0"/>
              <a:t>/</a:t>
            </a:r>
            <a:r>
              <a:rPr lang="en-US" dirty="0" err="1" smtClean="0"/>
              <a:t>jenkinsci</a:t>
            </a:r>
            <a:r>
              <a:rPr lang="en-US" dirty="0" smtClean="0"/>
              <a:t>/</a:t>
            </a:r>
            <a:r>
              <a:rPr lang="en-US" dirty="0" err="1" smtClean="0"/>
              <a:t>docker</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44</a:t>
            </a:fld>
            <a:endParaRPr lang="en-US" altLang="en-US"/>
          </a:p>
        </p:txBody>
      </p:sp>
    </p:spTree>
    <p:extLst>
      <p:ext uri="{BB962C8B-B14F-4D97-AF65-F5344CB8AC3E}">
        <p14:creationId xmlns:p14="http://schemas.microsoft.com/office/powerpoint/2010/main" val="752767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Backing up data</a:t>
            </a:r>
          </a:p>
          <a:p>
            <a:r>
              <a:rPr lang="en-US" sz="1200" b="0" i="0" kern="1200" dirty="0" smtClean="0">
                <a:solidFill>
                  <a:schemeClr val="tx1"/>
                </a:solidFill>
                <a:effectLst/>
                <a:latin typeface="+mn-lt"/>
                <a:ea typeface="+mn-ea"/>
                <a:cs typeface="+mn-cs"/>
              </a:rPr>
              <a:t>If you bind mount in a volume - you can simply back up that directory (which is </a:t>
            </a:r>
            <a:r>
              <a:rPr lang="en-US" sz="1200" b="0" i="0" kern="1200" dirty="0" err="1" smtClean="0">
                <a:solidFill>
                  <a:schemeClr val="tx1"/>
                </a:solidFill>
                <a:effectLst/>
                <a:latin typeface="+mn-lt"/>
                <a:ea typeface="+mn-ea"/>
                <a:cs typeface="+mn-cs"/>
              </a:rPr>
              <a:t>jenkins_home</a:t>
            </a:r>
            <a:r>
              <a:rPr lang="en-US" sz="1200" b="0" i="0" kern="1200" dirty="0" smtClean="0">
                <a:solidFill>
                  <a:schemeClr val="tx1"/>
                </a:solidFill>
                <a:effectLst/>
                <a:latin typeface="+mn-lt"/>
                <a:ea typeface="+mn-ea"/>
                <a:cs typeface="+mn-cs"/>
              </a:rPr>
              <a:t>) at any time.</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is highly recommended.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Treat the </a:t>
            </a:r>
            <a:r>
              <a:rPr lang="en-US" sz="1200" b="0" i="0" kern="1200" dirty="0" err="1" smtClean="0">
                <a:solidFill>
                  <a:schemeClr val="tx1"/>
                </a:solidFill>
                <a:effectLst/>
                <a:latin typeface="+mn-lt"/>
                <a:ea typeface="+mn-ea"/>
                <a:cs typeface="+mn-cs"/>
              </a:rPr>
              <a:t>jenkins_home</a:t>
            </a:r>
            <a:r>
              <a:rPr lang="en-US" sz="1200" b="0" i="0" kern="1200" dirty="0" smtClean="0">
                <a:solidFill>
                  <a:schemeClr val="tx1"/>
                </a:solidFill>
                <a:effectLst/>
                <a:latin typeface="+mn-lt"/>
                <a:ea typeface="+mn-ea"/>
                <a:cs typeface="+mn-cs"/>
              </a:rPr>
              <a:t> directory as you would a database </a:t>
            </a:r>
            <a:r>
              <a:rPr lang="mr-IN"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in Docker you would generally put a database on a volume.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your volume is inside a container - you can use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cp</a:t>
            </a:r>
            <a:r>
              <a:rPr lang="en-US" sz="1200" b="0" i="0" kern="1200" dirty="0" smtClean="0">
                <a:solidFill>
                  <a:schemeClr val="tx1"/>
                </a:solidFill>
                <a:effectLst/>
                <a:latin typeface="+mn-lt"/>
                <a:ea typeface="+mn-ea"/>
                <a:cs typeface="+mn-cs"/>
              </a:rPr>
              <a:t> $ID:/</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jenkins_home</a:t>
            </a:r>
            <a:r>
              <a:rPr lang="en-US" sz="1200" b="0" i="0" kern="1200" dirty="0" smtClean="0">
                <a:solidFill>
                  <a:schemeClr val="tx1"/>
                </a:solidFill>
                <a:effectLst/>
                <a:latin typeface="+mn-lt"/>
                <a:ea typeface="+mn-ea"/>
                <a:cs typeface="+mn-cs"/>
              </a:rPr>
              <a:t> command to extract the data,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or other options to find where the volume data is. </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Note that some </a:t>
            </a:r>
            <a:r>
              <a:rPr lang="en-US" sz="1200" b="0" i="0" kern="1200" dirty="0" err="1" smtClean="0">
                <a:solidFill>
                  <a:schemeClr val="tx1"/>
                </a:solidFill>
                <a:effectLst/>
                <a:latin typeface="+mn-lt"/>
                <a:ea typeface="+mn-ea"/>
                <a:cs typeface="+mn-cs"/>
              </a:rPr>
              <a:t>symlinks</a:t>
            </a:r>
            <a:r>
              <a:rPr lang="en-US" sz="1200" b="0" i="0" kern="1200" dirty="0" smtClean="0">
                <a:solidFill>
                  <a:schemeClr val="tx1"/>
                </a:solidFill>
                <a:effectLst/>
                <a:latin typeface="+mn-lt"/>
                <a:ea typeface="+mn-ea"/>
                <a:cs typeface="+mn-cs"/>
              </a:rPr>
              <a:t> on some OSes may be converted to copies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can confuse </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with </a:t>
            </a:r>
            <a:r>
              <a:rPr lang="en-US" sz="1200" b="0" i="0" kern="1200" dirty="0" err="1" smtClean="0">
                <a:solidFill>
                  <a:schemeClr val="tx1"/>
                </a:solidFill>
                <a:effectLst/>
                <a:latin typeface="+mn-lt"/>
                <a:ea typeface="+mn-ea"/>
                <a:cs typeface="+mn-cs"/>
              </a:rPr>
              <a:t>lastStableBuild</a:t>
            </a:r>
            <a:r>
              <a:rPr lang="en-US" sz="1200" b="0" i="0" kern="1200" dirty="0" smtClean="0">
                <a:solidFill>
                  <a:schemeClr val="tx1"/>
                </a:solidFill>
                <a:effectLst/>
                <a:latin typeface="+mn-lt"/>
                <a:ea typeface="+mn-ea"/>
                <a:cs typeface="+mn-cs"/>
              </a:rPr>
              <a:t> links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For more info check Docker docs section on </a:t>
            </a:r>
            <a:r>
              <a:rPr lang="en-US" sz="1200" b="0" i="0" u="none" strike="noStrike" kern="1200" dirty="0" smtClean="0">
                <a:solidFill>
                  <a:schemeClr val="tx1"/>
                </a:solidFill>
                <a:effectLst/>
                <a:latin typeface="+mn-lt"/>
                <a:ea typeface="+mn-ea"/>
                <a:cs typeface="+mn-cs"/>
                <a:hlinkClick r:id="rId3"/>
              </a:rPr>
              <a:t>Managing data in containers</a:t>
            </a: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r>
              <a:rPr lang="en-US" b="1" dirty="0" smtClean="0"/>
              <a:t>SOURCE:</a:t>
            </a:r>
            <a:endParaRPr lang="en-US" b="1" dirty="0" smtClean="0"/>
          </a:p>
          <a:p>
            <a:r>
              <a:rPr lang="en-US" dirty="0" smtClean="0"/>
              <a:t>https://</a:t>
            </a:r>
            <a:r>
              <a:rPr lang="en-US" dirty="0" err="1" smtClean="0"/>
              <a:t>github.com</a:t>
            </a:r>
            <a:r>
              <a:rPr lang="en-US" dirty="0" smtClean="0"/>
              <a:t>/</a:t>
            </a:r>
            <a:r>
              <a:rPr lang="en-US" dirty="0" err="1" smtClean="0"/>
              <a:t>jenkinsci</a:t>
            </a:r>
            <a:r>
              <a:rPr lang="en-US" dirty="0" smtClean="0"/>
              <a:t>/</a:t>
            </a:r>
            <a:r>
              <a:rPr lang="en-US" dirty="0" err="1" smtClean="0"/>
              <a:t>docker</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45</a:t>
            </a:fld>
            <a:endParaRPr lang="en-US" altLang="en-US"/>
          </a:p>
        </p:txBody>
      </p:sp>
    </p:spTree>
    <p:extLst>
      <p:ext uri="{BB962C8B-B14F-4D97-AF65-F5344CB8AC3E}">
        <p14:creationId xmlns:p14="http://schemas.microsoft.com/office/powerpoint/2010/main" val="20740441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Setting the number of executors</a:t>
            </a:r>
          </a:p>
          <a:p>
            <a:r>
              <a:rPr lang="en-US" sz="1200" b="0" i="0" kern="1200" dirty="0" smtClean="0">
                <a:solidFill>
                  <a:schemeClr val="tx1"/>
                </a:solidFill>
                <a:effectLst/>
                <a:latin typeface="+mn-lt"/>
                <a:ea typeface="+mn-ea"/>
                <a:cs typeface="+mn-cs"/>
              </a:rPr>
              <a:t>You can specify and set the number of executors of your Jenkins master instance using a groovy script.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default its set to 2 executors, but you can extend the image and change it to your desired number of executors :</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executors.groovy</a:t>
            </a:r>
            <a:endParaRPr lang="en-US" sz="1200" b="0" i="0" kern="1200" dirty="0" smtClean="0">
              <a:solidFill>
                <a:schemeClr val="tx1"/>
              </a:solidFill>
              <a:effectLst/>
              <a:latin typeface="+mn-lt"/>
              <a:ea typeface="+mn-ea"/>
              <a:cs typeface="+mn-cs"/>
            </a:endParaRPr>
          </a:p>
          <a:p>
            <a:r>
              <a:rPr lang="en-US" dirty="0" smtClean="0"/>
              <a:t>import </a:t>
            </a:r>
            <a:r>
              <a:rPr lang="en-US" dirty="0" err="1" smtClean="0"/>
              <a:t>jenkins.model</a:t>
            </a:r>
            <a:r>
              <a:rPr lang="en-US" dirty="0" smtClean="0"/>
              <a:t>.* </a:t>
            </a:r>
            <a:r>
              <a:rPr lang="en-US" dirty="0" err="1" smtClean="0"/>
              <a:t>Jenkins.instance.setNumExecutors</a:t>
            </a:r>
            <a:r>
              <a:rPr lang="en-US" dirty="0" smtClean="0"/>
              <a:t>(5)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a:t>
            </a:r>
            <a:r>
              <a:rPr lang="en-US" sz="1200" b="0" i="0" kern="1200" dirty="0" err="1" smtClean="0">
                <a:solidFill>
                  <a:schemeClr val="tx1"/>
                </a:solidFill>
                <a:effectLst/>
                <a:latin typeface="+mn-lt"/>
                <a:ea typeface="+mn-ea"/>
                <a:cs typeface="+mn-cs"/>
              </a:rPr>
              <a:t>Dockerfile</a:t>
            </a:r>
            <a:endParaRPr lang="en-US" sz="1200" b="0" i="0" kern="1200" dirty="0" smtClean="0">
              <a:solidFill>
                <a:schemeClr val="tx1"/>
              </a:solidFill>
              <a:effectLst/>
              <a:latin typeface="+mn-lt"/>
              <a:ea typeface="+mn-ea"/>
              <a:cs typeface="+mn-cs"/>
            </a:endParaRPr>
          </a:p>
          <a:p>
            <a:r>
              <a:rPr lang="en-US" dirty="0" smtClean="0"/>
              <a:t>FROM </a:t>
            </a:r>
            <a:r>
              <a:rPr lang="en-US" dirty="0" err="1" smtClean="0"/>
              <a:t>jenkins</a:t>
            </a:r>
            <a:r>
              <a:rPr lang="en-US" dirty="0" smtClean="0"/>
              <a:t>/</a:t>
            </a:r>
            <a:r>
              <a:rPr lang="en-US" dirty="0" err="1" smtClean="0"/>
              <a:t>jenkins:lts</a:t>
            </a:r>
            <a:r>
              <a:rPr lang="en-US" dirty="0" smtClean="0"/>
              <a:t> </a:t>
            </a:r>
          </a:p>
          <a:p>
            <a:r>
              <a:rPr lang="en-US" dirty="0" smtClean="0"/>
              <a:t>COPY </a:t>
            </a:r>
            <a:r>
              <a:rPr lang="en-US" dirty="0" err="1" smtClean="0"/>
              <a:t>executors.groovy</a:t>
            </a:r>
            <a:r>
              <a:rPr lang="en-US" dirty="0" smtClean="0"/>
              <a:t> /</a:t>
            </a:r>
            <a:r>
              <a:rPr lang="en-US" dirty="0" err="1" smtClean="0"/>
              <a:t>usr</a:t>
            </a:r>
            <a:r>
              <a:rPr lang="en-US" dirty="0" smtClean="0"/>
              <a:t>/share/</a:t>
            </a:r>
            <a:r>
              <a:rPr lang="en-US" dirty="0" err="1" smtClean="0"/>
              <a:t>jenkins</a:t>
            </a:r>
            <a:r>
              <a:rPr lang="en-US" dirty="0" smtClean="0"/>
              <a:t>/ref/</a:t>
            </a:r>
            <a:r>
              <a:rPr lang="en-US" dirty="0" err="1" smtClean="0"/>
              <a:t>init.groovy.d</a:t>
            </a:r>
            <a:r>
              <a:rPr lang="en-US" dirty="0" smtClean="0"/>
              <a:t>/</a:t>
            </a:r>
            <a:r>
              <a:rPr lang="en-US" dirty="0" err="1" smtClean="0"/>
              <a:t>executors.groovy</a:t>
            </a:r>
            <a:endParaRPr lang="en-US" dirty="0" smtClean="0"/>
          </a:p>
          <a:p>
            <a:endParaRPr lang="en-US" b="1" dirty="0" smtClean="0"/>
          </a:p>
          <a:p>
            <a:r>
              <a:rPr lang="en-US" b="1" dirty="0" smtClean="0"/>
              <a:t>SHARE:</a:t>
            </a:r>
          </a:p>
          <a:p>
            <a:r>
              <a:rPr lang="en-US" sz="1200" b="1" i="0" kern="1200" dirty="0" smtClean="0">
                <a:solidFill>
                  <a:schemeClr val="tx1"/>
                </a:solidFill>
                <a:effectLst/>
                <a:latin typeface="+mn-lt"/>
                <a:ea typeface="+mn-ea"/>
                <a:cs typeface="+mn-cs"/>
              </a:rPr>
              <a:t>Attaching build executors</a:t>
            </a:r>
          </a:p>
          <a:p>
            <a:r>
              <a:rPr lang="en-US" sz="1200" b="0" i="0" kern="1200" dirty="0" smtClean="0">
                <a:solidFill>
                  <a:schemeClr val="tx1"/>
                </a:solidFill>
                <a:effectLst/>
                <a:latin typeface="+mn-lt"/>
                <a:ea typeface="+mn-ea"/>
                <a:cs typeface="+mn-cs"/>
              </a:rPr>
              <a:t>You can run builds on the master out of the box.</a:t>
            </a:r>
          </a:p>
          <a:p>
            <a:r>
              <a:rPr lang="en-US" sz="1200" b="0" i="0" kern="1200" dirty="0" smtClean="0">
                <a:solidFill>
                  <a:schemeClr val="tx1"/>
                </a:solidFill>
                <a:effectLst/>
                <a:latin typeface="+mn-lt"/>
                <a:ea typeface="+mn-ea"/>
                <a:cs typeface="+mn-cs"/>
              </a:rPr>
              <a:t>But if you want to attach build slave servers </a:t>
            </a:r>
            <a:r>
              <a:rPr lang="en-US" sz="1200" b="1" i="0" kern="1200" dirty="0" smtClean="0">
                <a:solidFill>
                  <a:schemeClr val="tx1"/>
                </a:solidFill>
                <a:effectLst/>
                <a:latin typeface="+mn-lt"/>
                <a:ea typeface="+mn-ea"/>
                <a:cs typeface="+mn-cs"/>
              </a:rPr>
              <a:t>through JNLP (Java Web Start)</a:t>
            </a:r>
            <a:r>
              <a:rPr lang="en-US" sz="1200" b="0" i="0" kern="1200" dirty="0" smtClean="0">
                <a:solidFill>
                  <a:schemeClr val="tx1"/>
                </a:solidFill>
                <a:effectLst/>
                <a:latin typeface="+mn-lt"/>
                <a:ea typeface="+mn-ea"/>
                <a:cs typeface="+mn-cs"/>
              </a:rPr>
              <a:t>: make sure you map the port: -p 50000:50000 - which will be used when you connect a slave agent.</a:t>
            </a:r>
          </a:p>
          <a:p>
            <a:r>
              <a:rPr lang="en-US" sz="1200" b="0" i="0" kern="1200" dirty="0" smtClean="0">
                <a:solidFill>
                  <a:schemeClr val="tx1"/>
                </a:solidFill>
                <a:effectLst/>
                <a:latin typeface="+mn-lt"/>
                <a:ea typeface="+mn-ea"/>
                <a:cs typeface="+mn-cs"/>
              </a:rPr>
              <a:t>If you are only using </a:t>
            </a:r>
            <a:r>
              <a:rPr lang="en-US" sz="1200" b="0" i="0" u="none" strike="noStrike" kern="1200" dirty="0" smtClean="0">
                <a:solidFill>
                  <a:schemeClr val="tx1"/>
                </a:solidFill>
                <a:effectLst/>
                <a:latin typeface="+mn-lt"/>
                <a:ea typeface="+mn-ea"/>
                <a:cs typeface="+mn-cs"/>
                <a:hlinkClick r:id="rId3"/>
              </a:rPr>
              <a:t>SSH slaves</a:t>
            </a:r>
            <a:r>
              <a:rPr lang="en-US" sz="1200" b="0" i="0" kern="1200" dirty="0" smtClean="0">
                <a:solidFill>
                  <a:schemeClr val="tx1"/>
                </a:solidFill>
                <a:effectLst/>
                <a:latin typeface="+mn-lt"/>
                <a:ea typeface="+mn-ea"/>
                <a:cs typeface="+mn-cs"/>
              </a:rPr>
              <a:t>, then you do </a:t>
            </a:r>
            <a:r>
              <a:rPr lang="en-US" sz="1200" b="1" i="0"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need to put that port mapping.</a:t>
            </a:r>
          </a:p>
          <a:p>
            <a:endParaRPr lang="en-US" b="1" dirty="0" smtClean="0"/>
          </a:p>
          <a:p>
            <a:endParaRPr lang="en-US" b="1" dirty="0" smtClean="0"/>
          </a:p>
          <a:p>
            <a:r>
              <a:rPr lang="en-US" b="1" dirty="0" smtClean="0"/>
              <a:t>SOURCE:</a:t>
            </a:r>
            <a:endParaRPr lang="en-US" b="1" dirty="0" smtClean="0"/>
          </a:p>
          <a:p>
            <a:r>
              <a:rPr lang="en-US" dirty="0" smtClean="0"/>
              <a:t>https://</a:t>
            </a:r>
            <a:r>
              <a:rPr lang="en-US" dirty="0" err="1" smtClean="0"/>
              <a:t>github.com</a:t>
            </a:r>
            <a:r>
              <a:rPr lang="en-US" dirty="0" smtClean="0"/>
              <a:t>/</a:t>
            </a:r>
            <a:r>
              <a:rPr lang="en-US" dirty="0" err="1" smtClean="0"/>
              <a:t>jenkinsci</a:t>
            </a:r>
            <a:r>
              <a:rPr lang="en-US" dirty="0" smtClean="0"/>
              <a:t>/</a:t>
            </a:r>
            <a:r>
              <a:rPr lang="en-US" dirty="0" err="1" smtClean="0"/>
              <a:t>docker</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46</a:t>
            </a:fld>
            <a:endParaRPr lang="en-US" altLang="en-US"/>
          </a:p>
        </p:txBody>
      </p:sp>
    </p:spTree>
    <p:extLst>
      <p:ext uri="{BB962C8B-B14F-4D97-AF65-F5344CB8AC3E}">
        <p14:creationId xmlns:p14="http://schemas.microsoft.com/office/powerpoint/2010/main" val="1719658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might need to customize the JVM running Jenkins, typically to pass system properties or tweak heap memory settings.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 JAVA_OPTS environment variable for this purpose :</a:t>
            </a:r>
          </a:p>
          <a:p>
            <a:endParaRPr lang="en-US" sz="1200" b="0" i="0" kern="1200" dirty="0" smtClean="0">
              <a:solidFill>
                <a:schemeClr val="tx1"/>
              </a:solidFill>
              <a:effectLst/>
              <a:latin typeface="+mn-lt"/>
              <a:ea typeface="+mn-ea"/>
              <a:cs typeface="+mn-cs"/>
            </a:endParaRPr>
          </a:p>
          <a:p>
            <a:r>
              <a:rPr lang="en-US" dirty="0" err="1" smtClean="0"/>
              <a:t>docker</a:t>
            </a:r>
            <a:r>
              <a:rPr lang="en-US" dirty="0" smtClean="0"/>
              <a:t> run --name </a:t>
            </a:r>
            <a:r>
              <a:rPr lang="en-US" dirty="0" err="1" smtClean="0"/>
              <a:t>myjenkins</a:t>
            </a:r>
            <a:r>
              <a:rPr lang="en-US" dirty="0" smtClean="0"/>
              <a:t> -p 8080:8080 -p 50000:50000 --</a:t>
            </a:r>
            <a:r>
              <a:rPr lang="en-US" dirty="0" err="1" smtClean="0"/>
              <a:t>env</a:t>
            </a:r>
            <a:r>
              <a:rPr lang="en-US" dirty="0" smtClean="0"/>
              <a:t> JAVA_OPTS=-</a:t>
            </a:r>
            <a:r>
              <a:rPr lang="en-US" dirty="0" err="1" smtClean="0"/>
              <a:t>Dhudson.footerURL</a:t>
            </a:r>
            <a:r>
              <a:rPr lang="en-US" dirty="0" smtClean="0"/>
              <a:t>=http://</a:t>
            </a:r>
            <a:r>
              <a:rPr lang="en-US" dirty="0" err="1" smtClean="0"/>
              <a:t>mycompany.com</a:t>
            </a:r>
            <a:r>
              <a:rPr lang="en-US" dirty="0" smtClean="0"/>
              <a:t> </a:t>
            </a:r>
            <a:r>
              <a:rPr lang="en-US" dirty="0" err="1" smtClean="0"/>
              <a:t>jenkins</a:t>
            </a:r>
            <a:r>
              <a:rPr lang="en-US" dirty="0" smtClean="0"/>
              <a:t>/</a:t>
            </a:r>
            <a:r>
              <a:rPr lang="en-US" dirty="0" err="1" smtClean="0"/>
              <a:t>jenkins:lts</a:t>
            </a:r>
            <a:r>
              <a:rPr lang="en-US" dirty="0" smtClean="0"/>
              <a:t> </a:t>
            </a:r>
            <a:endParaRPr lang="en-US" sz="1200" b="1" i="0" kern="1200" dirty="0" smtClean="0">
              <a:solidFill>
                <a:schemeClr val="tx1"/>
              </a:solidFill>
              <a:effectLst/>
              <a:latin typeface="+mn-lt"/>
              <a:ea typeface="+mn-ea"/>
              <a:cs typeface="+mn-cs"/>
            </a:endParaRPr>
          </a:p>
          <a:p>
            <a:r>
              <a:rPr lang="en-US" dirty="0" smtClean="0"/>
              <a:t/>
            </a:r>
            <a:br>
              <a:rPr lang="en-US" dirty="0" smtClean="0"/>
            </a:br>
            <a:endParaRPr lang="en-US" b="1" dirty="0" smtClean="0"/>
          </a:p>
          <a:p>
            <a:endParaRPr lang="en-US" b="1" dirty="0" smtClean="0"/>
          </a:p>
          <a:p>
            <a:endParaRPr lang="en-US" b="1" dirty="0" smtClean="0"/>
          </a:p>
          <a:p>
            <a:r>
              <a:rPr lang="en-US" b="1" dirty="0" smtClean="0"/>
              <a:t>SOURCE:</a:t>
            </a:r>
          </a:p>
          <a:p>
            <a:r>
              <a:rPr lang="en-US" dirty="0" smtClean="0"/>
              <a:t>https</a:t>
            </a:r>
            <a:r>
              <a:rPr lang="en-US" dirty="0" smtClean="0"/>
              <a:t>://</a:t>
            </a:r>
            <a:r>
              <a:rPr lang="en-US" dirty="0" err="1" smtClean="0"/>
              <a:t>github.com</a:t>
            </a:r>
            <a:r>
              <a:rPr lang="en-US" dirty="0" smtClean="0"/>
              <a:t>/</a:t>
            </a:r>
            <a:r>
              <a:rPr lang="en-US" dirty="0" err="1" smtClean="0"/>
              <a:t>jenkinsci</a:t>
            </a:r>
            <a:r>
              <a:rPr lang="en-US" dirty="0" smtClean="0"/>
              <a:t>/</a:t>
            </a:r>
            <a:r>
              <a:rPr lang="en-US" dirty="0" err="1" smtClean="0"/>
              <a:t>docker</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47</a:t>
            </a:fld>
            <a:endParaRPr lang="en-US" altLang="en-US"/>
          </a:p>
        </p:txBody>
      </p:sp>
    </p:spTree>
    <p:extLst>
      <p:ext uri="{BB962C8B-B14F-4D97-AF65-F5344CB8AC3E}">
        <p14:creationId xmlns:p14="http://schemas.microsoft.com/office/powerpoint/2010/main" val="105136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Jenkins logging can be configured through a properties file and </a:t>
            </a:r>
            <a:r>
              <a:rPr lang="en-US" sz="1200" b="0" i="0" kern="1200" dirty="0" err="1" smtClean="0">
                <a:solidFill>
                  <a:schemeClr val="tx1"/>
                </a:solidFill>
                <a:effectLst/>
                <a:latin typeface="+mn-lt"/>
                <a:ea typeface="+mn-ea"/>
                <a:cs typeface="+mn-cs"/>
              </a:rPr>
              <a:t>java.util.logging.config.file</a:t>
            </a:r>
            <a:r>
              <a:rPr lang="en-US" sz="1200" b="0" i="0" kern="1200" dirty="0" smtClean="0">
                <a:solidFill>
                  <a:schemeClr val="tx1"/>
                </a:solidFill>
                <a:effectLst/>
                <a:latin typeface="+mn-lt"/>
                <a:ea typeface="+mn-ea"/>
                <a:cs typeface="+mn-cs"/>
              </a:rPr>
              <a:t> Java property.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example:</a:t>
            </a:r>
          </a:p>
          <a:p>
            <a:endParaRPr lang="en-US" sz="1200" b="0" i="0" kern="1200" dirty="0" smtClean="0">
              <a:solidFill>
                <a:schemeClr val="tx1"/>
              </a:solidFill>
              <a:effectLst/>
              <a:latin typeface="+mn-lt"/>
              <a:ea typeface="+mn-ea"/>
              <a:cs typeface="+mn-cs"/>
            </a:endParaRPr>
          </a:p>
          <a:p>
            <a:r>
              <a:rPr lang="en-US" dirty="0" err="1" smtClean="0"/>
              <a:t>mkdir</a:t>
            </a:r>
            <a:r>
              <a:rPr lang="en-US" dirty="0" smtClean="0"/>
              <a:t> data </a:t>
            </a:r>
          </a:p>
          <a:p>
            <a:r>
              <a:rPr lang="en-US" dirty="0" smtClean="0"/>
              <a:t>cat &gt; data/</a:t>
            </a:r>
            <a:r>
              <a:rPr lang="en-US" dirty="0" err="1" smtClean="0"/>
              <a:t>log.properties</a:t>
            </a:r>
            <a:r>
              <a:rPr lang="en-US" dirty="0" smtClean="0"/>
              <a:t> &lt;&lt;EOF </a:t>
            </a:r>
          </a:p>
          <a:p>
            <a:r>
              <a:rPr lang="en-US" dirty="0" smtClean="0"/>
              <a:t>handlers=</a:t>
            </a:r>
            <a:r>
              <a:rPr lang="en-US" dirty="0" err="1" smtClean="0"/>
              <a:t>java.util.logging.ConsoleHandler</a:t>
            </a:r>
            <a:r>
              <a:rPr lang="en-US" dirty="0" smtClean="0"/>
              <a:t> </a:t>
            </a:r>
          </a:p>
          <a:p>
            <a:r>
              <a:rPr lang="en-US" dirty="0" err="1" smtClean="0"/>
              <a:t>jenkins.level</a:t>
            </a:r>
            <a:r>
              <a:rPr lang="en-US" dirty="0" smtClean="0"/>
              <a:t>=FINEST </a:t>
            </a:r>
          </a:p>
          <a:p>
            <a:r>
              <a:rPr lang="en-US" dirty="0" err="1" smtClean="0"/>
              <a:t>java.util.logging.ConsoleHandler.level</a:t>
            </a:r>
            <a:r>
              <a:rPr lang="en-US" dirty="0" smtClean="0"/>
              <a:t>=FINEST </a:t>
            </a:r>
          </a:p>
          <a:p>
            <a:r>
              <a:rPr lang="en-US" dirty="0" smtClean="0"/>
              <a:t>EOF </a:t>
            </a:r>
          </a:p>
          <a:p>
            <a:endParaRPr lang="en-US" dirty="0" smtClean="0"/>
          </a:p>
          <a:p>
            <a:r>
              <a:rPr lang="en-US" dirty="0" err="1" smtClean="0"/>
              <a:t>docker</a:t>
            </a:r>
            <a:r>
              <a:rPr lang="en-US" dirty="0" smtClean="0"/>
              <a:t> run --name </a:t>
            </a:r>
            <a:r>
              <a:rPr lang="en-US" dirty="0" err="1" smtClean="0"/>
              <a:t>myjenkins</a:t>
            </a:r>
            <a:r>
              <a:rPr lang="en-US" dirty="0" smtClean="0"/>
              <a:t> -p 8080:8080 -p 50000:50000 --</a:t>
            </a:r>
            <a:r>
              <a:rPr lang="en-US" dirty="0" err="1" smtClean="0"/>
              <a:t>env</a:t>
            </a:r>
            <a:r>
              <a:rPr lang="en-US" dirty="0" smtClean="0"/>
              <a:t> JAVA_OPTS="-</a:t>
            </a:r>
            <a:r>
              <a:rPr lang="en-US" dirty="0" err="1" smtClean="0"/>
              <a:t>Djava.util.logging.config.file</a:t>
            </a:r>
            <a:r>
              <a:rPr lang="en-US" dirty="0" smtClean="0"/>
              <a:t>=/</a:t>
            </a:r>
            <a:r>
              <a:rPr lang="en-US" dirty="0" err="1" smtClean="0"/>
              <a:t>var</a:t>
            </a:r>
            <a:r>
              <a:rPr lang="en-US" dirty="0" smtClean="0"/>
              <a:t>/</a:t>
            </a:r>
            <a:r>
              <a:rPr lang="en-US" dirty="0" err="1" smtClean="0"/>
              <a:t>jenkins_home</a:t>
            </a:r>
            <a:r>
              <a:rPr lang="en-US" dirty="0" smtClean="0"/>
              <a:t>/</a:t>
            </a:r>
            <a:r>
              <a:rPr lang="en-US" dirty="0" err="1" smtClean="0"/>
              <a:t>log.properties</a:t>
            </a:r>
            <a:r>
              <a:rPr lang="en-US" dirty="0" smtClean="0"/>
              <a:t>" -v `</a:t>
            </a:r>
            <a:r>
              <a:rPr lang="en-US" dirty="0" err="1" smtClean="0"/>
              <a:t>pwd</a:t>
            </a:r>
            <a:r>
              <a:rPr lang="en-US" dirty="0" smtClean="0"/>
              <a:t>`/data:/</a:t>
            </a:r>
            <a:r>
              <a:rPr lang="en-US" dirty="0" err="1" smtClean="0"/>
              <a:t>var</a:t>
            </a:r>
            <a:r>
              <a:rPr lang="en-US" dirty="0" smtClean="0"/>
              <a:t>/</a:t>
            </a:r>
            <a:r>
              <a:rPr lang="en-US" dirty="0" err="1" smtClean="0"/>
              <a:t>jenkins_home</a:t>
            </a:r>
            <a:r>
              <a:rPr lang="en-US" dirty="0" smtClean="0"/>
              <a:t> </a:t>
            </a:r>
            <a:r>
              <a:rPr lang="en-US" dirty="0" err="1" smtClean="0"/>
              <a:t>jenkins</a:t>
            </a:r>
            <a:r>
              <a:rPr lang="en-US" dirty="0" smtClean="0"/>
              <a:t>/</a:t>
            </a:r>
            <a:r>
              <a:rPr lang="en-US" dirty="0" err="1" smtClean="0"/>
              <a:t>jenkins:lts</a:t>
            </a:r>
            <a:r>
              <a:rPr lang="en-US" dirty="0" smtClean="0"/>
              <a:t/>
            </a:r>
            <a:br>
              <a:rPr lang="en-US" dirty="0" smtClean="0"/>
            </a:br>
            <a:endParaRPr lang="en-US" b="1" dirty="0" smtClean="0"/>
          </a:p>
          <a:p>
            <a:endParaRPr lang="en-US" b="1" dirty="0" smtClean="0"/>
          </a:p>
          <a:p>
            <a:endParaRPr lang="en-US" b="1" dirty="0" smtClean="0"/>
          </a:p>
          <a:p>
            <a:r>
              <a:rPr lang="en-US" b="1" dirty="0" smtClean="0"/>
              <a:t>SOURCE:</a:t>
            </a:r>
          </a:p>
          <a:p>
            <a:r>
              <a:rPr lang="en-US" dirty="0" smtClean="0"/>
              <a:t>https</a:t>
            </a:r>
            <a:r>
              <a:rPr lang="en-US" dirty="0" smtClean="0"/>
              <a:t>://</a:t>
            </a:r>
            <a:r>
              <a:rPr lang="en-US" dirty="0" err="1" smtClean="0"/>
              <a:t>github.com</a:t>
            </a:r>
            <a:r>
              <a:rPr lang="en-US" dirty="0" smtClean="0"/>
              <a:t>/</a:t>
            </a:r>
            <a:r>
              <a:rPr lang="en-US" dirty="0" err="1" smtClean="0"/>
              <a:t>jenkinsci</a:t>
            </a:r>
            <a:r>
              <a:rPr lang="en-US" dirty="0" smtClean="0"/>
              <a:t>/</a:t>
            </a:r>
            <a:r>
              <a:rPr lang="en-US" dirty="0" err="1" smtClean="0"/>
              <a:t>docker</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48</a:t>
            </a:fld>
            <a:endParaRPr lang="en-US" altLang="en-US"/>
          </a:p>
        </p:txBody>
      </p:sp>
    </p:spTree>
    <p:extLst>
      <p:ext uri="{BB962C8B-B14F-4D97-AF65-F5344CB8AC3E}">
        <p14:creationId xmlns:p14="http://schemas.microsoft.com/office/powerpoint/2010/main" val="1010161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If you want to install Jenkins behind a reverse proxy with prefix, example: </a:t>
            </a:r>
            <a:r>
              <a:rPr lang="en-US" sz="1200" b="0" i="0" kern="1200" dirty="0" err="1" smtClean="0">
                <a:solidFill>
                  <a:schemeClr val="tx1"/>
                </a:solidFill>
                <a:effectLst/>
                <a:latin typeface="+mn-lt"/>
                <a:ea typeface="+mn-ea"/>
                <a:cs typeface="+mn-cs"/>
              </a:rPr>
              <a:t>mysite.com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you need to add environment variable JENKINS_OPTS="--prefix=/</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and then follow the below procedures to configure your reverse proxy, which will depend if you have Apache or Nginx:</a:t>
            </a:r>
          </a:p>
          <a:p>
            <a:r>
              <a:rPr lang="en-US" sz="1200" b="0" i="0" u="none" strike="noStrike" kern="1200" dirty="0" smtClean="0">
                <a:solidFill>
                  <a:schemeClr val="tx1"/>
                </a:solidFill>
                <a:effectLst/>
                <a:latin typeface="+mn-lt"/>
                <a:ea typeface="+mn-ea"/>
                <a:cs typeface="+mn-cs"/>
                <a:hlinkClick r:id="rId3"/>
              </a:rPr>
              <a:t>Apache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4"/>
              </a:rPr>
              <a:t>Nginx</a:t>
            </a: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endParaRPr lang="en-US" b="1" dirty="0" smtClean="0"/>
          </a:p>
          <a:p>
            <a:r>
              <a:rPr lang="en-US" b="1" dirty="0" smtClean="0"/>
              <a:t>SOURCE:</a:t>
            </a:r>
          </a:p>
          <a:p>
            <a:r>
              <a:rPr lang="en-US" dirty="0" smtClean="0"/>
              <a:t>https</a:t>
            </a:r>
            <a:r>
              <a:rPr lang="en-US" dirty="0" smtClean="0"/>
              <a:t>://</a:t>
            </a:r>
            <a:r>
              <a:rPr lang="en-US" dirty="0" err="1" smtClean="0"/>
              <a:t>github.com</a:t>
            </a:r>
            <a:r>
              <a:rPr lang="en-US" dirty="0" smtClean="0"/>
              <a:t>/</a:t>
            </a:r>
            <a:r>
              <a:rPr lang="en-US" dirty="0" err="1" smtClean="0"/>
              <a:t>jenkinsci</a:t>
            </a:r>
            <a:r>
              <a:rPr lang="en-US" dirty="0" smtClean="0"/>
              <a:t>/</a:t>
            </a:r>
            <a:r>
              <a:rPr lang="en-US" dirty="0" err="1" smtClean="0"/>
              <a:t>docker</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49</a:t>
            </a:fld>
            <a:endParaRPr lang="en-US" altLang="en-US"/>
          </a:p>
        </p:txBody>
      </p:sp>
    </p:spTree>
    <p:extLst>
      <p:ext uri="{BB962C8B-B14F-4D97-AF65-F5344CB8AC3E}">
        <p14:creationId xmlns:p14="http://schemas.microsoft.com/office/powerpoint/2010/main" val="1801193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Passing Jenkins launcher parameters</a:t>
            </a:r>
          </a:p>
          <a:p>
            <a:r>
              <a:rPr lang="en-US" sz="1200" b="0" i="0" kern="1200" dirty="0" smtClean="0">
                <a:solidFill>
                  <a:schemeClr val="tx1"/>
                </a:solidFill>
                <a:effectLst/>
                <a:latin typeface="+mn-lt"/>
                <a:ea typeface="+mn-ea"/>
                <a:cs typeface="+mn-cs"/>
              </a:rPr>
              <a:t>Argument you pass to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running the </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image are passed to </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launcher, so you can run for sample :</a:t>
            </a:r>
          </a:p>
          <a:p>
            <a:r>
              <a:rPr lang="en-US" dirty="0" err="1" smtClean="0"/>
              <a:t>docker</a:t>
            </a:r>
            <a:r>
              <a:rPr lang="en-US" dirty="0" smtClean="0"/>
              <a:t> run </a:t>
            </a:r>
            <a:r>
              <a:rPr lang="en-US" dirty="0" err="1" smtClean="0"/>
              <a:t>jenkins</a:t>
            </a:r>
            <a:r>
              <a:rPr lang="en-US" dirty="0" smtClean="0"/>
              <a:t>/</a:t>
            </a:r>
            <a:r>
              <a:rPr lang="en-US" dirty="0" err="1" smtClean="0"/>
              <a:t>jenkins:lts</a:t>
            </a:r>
            <a:r>
              <a:rPr lang="en-US" dirty="0" smtClean="0"/>
              <a:t> --version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will dump Jenkins version, just like when you run </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as an executable war.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also can define </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arguments as JENKINS_OPTS.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This is </a:t>
            </a:r>
            <a:r>
              <a:rPr lang="en-US" sz="1200" b="0" i="0" kern="1200" dirty="0" err="1" smtClean="0">
                <a:solidFill>
                  <a:schemeClr val="tx1"/>
                </a:solidFill>
                <a:effectLst/>
                <a:latin typeface="+mn-lt"/>
                <a:ea typeface="+mn-ea"/>
                <a:cs typeface="+mn-cs"/>
              </a:rPr>
              <a:t>usefull</a:t>
            </a:r>
            <a:r>
              <a:rPr lang="en-US" sz="1200" b="0" i="0" kern="1200" dirty="0" smtClean="0">
                <a:solidFill>
                  <a:schemeClr val="tx1"/>
                </a:solidFill>
                <a:effectLst/>
                <a:latin typeface="+mn-lt"/>
                <a:ea typeface="+mn-ea"/>
                <a:cs typeface="+mn-cs"/>
              </a:rPr>
              <a:t> to define a set of arguments to pass to </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launcher as you define a derived </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image based on the official one with some customized settings.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following sample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uses this option to force use of HTTPS with a certificate included in the image</a:t>
            </a:r>
          </a:p>
          <a:p>
            <a:endParaRPr lang="en-US" dirty="0" smtClean="0"/>
          </a:p>
          <a:p>
            <a:r>
              <a:rPr lang="en-US" dirty="0" smtClean="0"/>
              <a:t>FROM </a:t>
            </a:r>
            <a:r>
              <a:rPr lang="en-US" dirty="0" err="1" smtClean="0"/>
              <a:t>jenkins</a:t>
            </a:r>
            <a:r>
              <a:rPr lang="en-US" dirty="0" smtClean="0"/>
              <a:t>/</a:t>
            </a:r>
            <a:r>
              <a:rPr lang="en-US" dirty="0" err="1" smtClean="0"/>
              <a:t>jenkins:lts</a:t>
            </a:r>
            <a:r>
              <a:rPr lang="en-US" dirty="0" smtClean="0"/>
              <a:t> </a:t>
            </a:r>
          </a:p>
          <a:p>
            <a:r>
              <a:rPr lang="en-US" dirty="0" smtClean="0"/>
              <a:t>COPY </a:t>
            </a:r>
            <a:r>
              <a:rPr lang="en-US" dirty="0" err="1" smtClean="0"/>
              <a:t>https.pem</a:t>
            </a:r>
            <a:r>
              <a:rPr lang="en-US" dirty="0" smtClean="0"/>
              <a:t> /</a:t>
            </a:r>
            <a:r>
              <a:rPr lang="en-US" dirty="0" err="1" smtClean="0"/>
              <a:t>var</a:t>
            </a:r>
            <a:r>
              <a:rPr lang="en-US" dirty="0" smtClean="0"/>
              <a:t>/lib/</a:t>
            </a:r>
            <a:r>
              <a:rPr lang="en-US" dirty="0" err="1" smtClean="0"/>
              <a:t>jenkins</a:t>
            </a:r>
            <a:r>
              <a:rPr lang="en-US" dirty="0" smtClean="0"/>
              <a:t>/cert </a:t>
            </a:r>
          </a:p>
          <a:p>
            <a:r>
              <a:rPr lang="en-US" dirty="0" smtClean="0"/>
              <a:t>COPY </a:t>
            </a:r>
            <a:r>
              <a:rPr lang="en-US" dirty="0" err="1" smtClean="0"/>
              <a:t>https.key</a:t>
            </a:r>
            <a:r>
              <a:rPr lang="en-US" dirty="0" smtClean="0"/>
              <a:t> /</a:t>
            </a:r>
            <a:r>
              <a:rPr lang="en-US" dirty="0" err="1" smtClean="0"/>
              <a:t>var</a:t>
            </a:r>
            <a:r>
              <a:rPr lang="en-US" dirty="0" smtClean="0"/>
              <a:t>/lib/</a:t>
            </a:r>
            <a:r>
              <a:rPr lang="en-US" dirty="0" err="1" smtClean="0"/>
              <a:t>jenkins</a:t>
            </a:r>
            <a:r>
              <a:rPr lang="en-US" dirty="0" smtClean="0"/>
              <a:t>/</a:t>
            </a:r>
            <a:r>
              <a:rPr lang="en-US" dirty="0" err="1" smtClean="0"/>
              <a:t>pk</a:t>
            </a:r>
            <a:r>
              <a:rPr lang="en-US" dirty="0" smtClean="0"/>
              <a:t> </a:t>
            </a:r>
          </a:p>
          <a:p>
            <a:r>
              <a:rPr lang="en-US" dirty="0" smtClean="0"/>
              <a:t>ENV JENKINS_OPTS --</a:t>
            </a:r>
            <a:r>
              <a:rPr lang="en-US" dirty="0" err="1" smtClean="0"/>
              <a:t>httpPort</a:t>
            </a:r>
            <a:r>
              <a:rPr lang="en-US" dirty="0" smtClean="0"/>
              <a:t>=-1 --</a:t>
            </a:r>
            <a:r>
              <a:rPr lang="en-US" dirty="0" err="1" smtClean="0"/>
              <a:t>httpsPort</a:t>
            </a:r>
            <a:r>
              <a:rPr lang="en-US" dirty="0" smtClean="0"/>
              <a:t>=8083 --</a:t>
            </a:r>
            <a:r>
              <a:rPr lang="en-US" dirty="0" err="1" smtClean="0"/>
              <a:t>httpsCertificate</a:t>
            </a:r>
            <a:r>
              <a:rPr lang="en-US" dirty="0" smtClean="0"/>
              <a:t>=/</a:t>
            </a:r>
            <a:r>
              <a:rPr lang="en-US" dirty="0" err="1" smtClean="0"/>
              <a:t>var</a:t>
            </a:r>
            <a:r>
              <a:rPr lang="en-US" dirty="0" smtClean="0"/>
              <a:t>/lib/</a:t>
            </a:r>
            <a:r>
              <a:rPr lang="en-US" dirty="0" err="1" smtClean="0"/>
              <a:t>jenkins</a:t>
            </a:r>
            <a:r>
              <a:rPr lang="en-US" dirty="0" smtClean="0"/>
              <a:t>/cert --</a:t>
            </a:r>
            <a:r>
              <a:rPr lang="en-US" dirty="0" err="1" smtClean="0"/>
              <a:t>httpsPrivateKey</a:t>
            </a:r>
            <a:r>
              <a:rPr lang="en-US" dirty="0" smtClean="0"/>
              <a:t>=/</a:t>
            </a:r>
            <a:r>
              <a:rPr lang="en-US" dirty="0" err="1" smtClean="0"/>
              <a:t>var</a:t>
            </a:r>
            <a:r>
              <a:rPr lang="en-US" dirty="0" smtClean="0"/>
              <a:t>/lib/</a:t>
            </a:r>
            <a:r>
              <a:rPr lang="en-US" dirty="0" err="1" smtClean="0"/>
              <a:t>jenkins</a:t>
            </a:r>
            <a:r>
              <a:rPr lang="en-US" dirty="0" smtClean="0"/>
              <a:t>/</a:t>
            </a:r>
            <a:r>
              <a:rPr lang="en-US" dirty="0" err="1" smtClean="0"/>
              <a:t>pk</a:t>
            </a:r>
            <a:r>
              <a:rPr lang="en-US" dirty="0" smtClean="0"/>
              <a:t> </a:t>
            </a:r>
          </a:p>
          <a:p>
            <a:r>
              <a:rPr lang="en-US" dirty="0" smtClean="0"/>
              <a:t>EXPOSE 8083 </a:t>
            </a:r>
          </a:p>
          <a:p>
            <a:endParaRPr lang="en-US" b="1" dirty="0" smtClean="0"/>
          </a:p>
          <a:p>
            <a:endParaRPr lang="en-US" b="1" dirty="0" smtClean="0"/>
          </a:p>
          <a:p>
            <a:r>
              <a:rPr lang="en-US" b="1" dirty="0" smtClean="0"/>
              <a:t>SOURCE:</a:t>
            </a:r>
          </a:p>
          <a:p>
            <a:r>
              <a:rPr lang="en-US" dirty="0" smtClean="0"/>
              <a:t>https</a:t>
            </a:r>
            <a:r>
              <a:rPr lang="en-US" dirty="0" smtClean="0"/>
              <a:t>://</a:t>
            </a:r>
            <a:r>
              <a:rPr lang="en-US" dirty="0" err="1" smtClean="0"/>
              <a:t>github.com</a:t>
            </a:r>
            <a:r>
              <a:rPr lang="en-US" dirty="0" smtClean="0"/>
              <a:t>/</a:t>
            </a:r>
            <a:r>
              <a:rPr lang="en-US" dirty="0" err="1" smtClean="0"/>
              <a:t>jenkinsci</a:t>
            </a:r>
            <a:r>
              <a:rPr lang="en-US" dirty="0" smtClean="0"/>
              <a:t>/</a:t>
            </a:r>
            <a:r>
              <a:rPr lang="en-US" dirty="0" err="1" smtClean="0"/>
              <a:t>docker</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50</a:t>
            </a:fld>
            <a:endParaRPr lang="en-US" altLang="en-US"/>
          </a:p>
        </p:txBody>
      </p:sp>
    </p:spTree>
    <p:extLst>
      <p:ext uri="{BB962C8B-B14F-4D97-AF65-F5344CB8AC3E}">
        <p14:creationId xmlns:p14="http://schemas.microsoft.com/office/powerpoint/2010/main" val="8210957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Passing Jenkins launcher parameters</a:t>
            </a:r>
          </a:p>
          <a:p>
            <a:r>
              <a:rPr lang="en-US" sz="1200" b="0" i="0" kern="1200" dirty="0" smtClean="0">
                <a:solidFill>
                  <a:schemeClr val="tx1"/>
                </a:solidFill>
                <a:effectLst/>
                <a:latin typeface="+mn-lt"/>
                <a:ea typeface="+mn-ea"/>
                <a:cs typeface="+mn-cs"/>
              </a:rPr>
              <a:t>You can also change the default slave agent port for </a:t>
            </a:r>
            <a:r>
              <a:rPr lang="en-US" sz="1200" b="0" i="0" kern="1200" dirty="0" err="1" smtClean="0">
                <a:solidFill>
                  <a:schemeClr val="tx1"/>
                </a:solidFill>
                <a:effectLst/>
                <a:latin typeface="+mn-lt"/>
                <a:ea typeface="+mn-ea"/>
                <a:cs typeface="+mn-cs"/>
              </a:rPr>
              <a:t>jenkins</a:t>
            </a:r>
            <a:r>
              <a:rPr lang="en-US" sz="1200" b="0" i="0" kern="1200" dirty="0" smtClean="0">
                <a:solidFill>
                  <a:schemeClr val="tx1"/>
                </a:solidFill>
                <a:effectLst/>
                <a:latin typeface="+mn-lt"/>
                <a:ea typeface="+mn-ea"/>
                <a:cs typeface="+mn-cs"/>
              </a:rPr>
              <a:t> by defining JENKINS_SLAVE_AGENT_PORT in a sample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a:t>
            </a:r>
            <a:endParaRPr lang="en-US" dirty="0" smtClean="0"/>
          </a:p>
          <a:p>
            <a:endParaRPr lang="en-US" dirty="0" smtClean="0"/>
          </a:p>
          <a:p>
            <a:r>
              <a:rPr lang="en-US" dirty="0" smtClean="0"/>
              <a:t>FROM </a:t>
            </a:r>
            <a:r>
              <a:rPr lang="en-US" dirty="0" err="1" smtClean="0"/>
              <a:t>jenkins</a:t>
            </a:r>
            <a:r>
              <a:rPr lang="en-US" dirty="0" smtClean="0"/>
              <a:t>/</a:t>
            </a:r>
            <a:r>
              <a:rPr lang="en-US" dirty="0" err="1" smtClean="0"/>
              <a:t>jenkins:lts</a:t>
            </a:r>
            <a:r>
              <a:rPr lang="en-US" dirty="0" smtClean="0"/>
              <a:t> </a:t>
            </a:r>
          </a:p>
          <a:p>
            <a:r>
              <a:rPr lang="en-US" dirty="0" smtClean="0"/>
              <a:t>ENV JENKINS_SLAVE_AGENT_PORT 50001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 as a parameter to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a:t>
            </a:r>
          </a:p>
          <a:p>
            <a:r>
              <a:rPr lang="en-US" dirty="0" err="1" smtClean="0"/>
              <a:t>docker</a:t>
            </a:r>
            <a:r>
              <a:rPr lang="en-US" dirty="0" smtClean="0"/>
              <a:t> run --name </a:t>
            </a:r>
            <a:r>
              <a:rPr lang="en-US" dirty="0" err="1" smtClean="0"/>
              <a:t>myjenkins</a:t>
            </a:r>
            <a:r>
              <a:rPr lang="en-US" dirty="0" smtClean="0"/>
              <a:t> -p 8080:8080 -p 50001:50001 --</a:t>
            </a:r>
            <a:r>
              <a:rPr lang="en-US" dirty="0" err="1" smtClean="0"/>
              <a:t>env</a:t>
            </a:r>
            <a:r>
              <a:rPr lang="en-US" dirty="0" smtClean="0"/>
              <a:t> JENKINS_SLAVE_AGENT_PORT=50001 </a:t>
            </a:r>
            <a:r>
              <a:rPr lang="en-US" dirty="0" err="1" smtClean="0"/>
              <a:t>jenkins</a:t>
            </a:r>
            <a:r>
              <a:rPr lang="en-US" dirty="0" smtClean="0"/>
              <a:t>/</a:t>
            </a:r>
            <a:r>
              <a:rPr lang="en-US" dirty="0" err="1" smtClean="0"/>
              <a:t>jenkins:lts</a:t>
            </a:r>
            <a:endParaRPr lang="en-US" b="1" dirty="0" smtClean="0"/>
          </a:p>
          <a:p>
            <a:endParaRPr lang="en-US" b="1" dirty="0" smtClean="0"/>
          </a:p>
          <a:p>
            <a:endParaRPr lang="en-US" b="1" dirty="0" smtClean="0"/>
          </a:p>
          <a:p>
            <a:r>
              <a:rPr lang="en-US" b="1" dirty="0" smtClean="0"/>
              <a:t>SOURCE:</a:t>
            </a:r>
          </a:p>
          <a:p>
            <a:r>
              <a:rPr lang="en-US" dirty="0" smtClean="0"/>
              <a:t>https</a:t>
            </a:r>
            <a:r>
              <a:rPr lang="en-US" dirty="0" smtClean="0"/>
              <a:t>://</a:t>
            </a:r>
            <a:r>
              <a:rPr lang="en-US" dirty="0" err="1" smtClean="0"/>
              <a:t>github.com</a:t>
            </a:r>
            <a:r>
              <a:rPr lang="en-US" dirty="0" smtClean="0"/>
              <a:t>/</a:t>
            </a:r>
            <a:r>
              <a:rPr lang="en-US" dirty="0" err="1" smtClean="0"/>
              <a:t>jenkinsci</a:t>
            </a:r>
            <a:r>
              <a:rPr lang="en-US" dirty="0" smtClean="0"/>
              <a:t>/</a:t>
            </a:r>
            <a:r>
              <a:rPr lang="en-US" dirty="0" err="1" smtClean="0"/>
              <a:t>docker</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51</a:t>
            </a:fld>
            <a:endParaRPr lang="en-US" altLang="en-US"/>
          </a:p>
        </p:txBody>
      </p:sp>
    </p:spTree>
    <p:extLst>
      <p:ext uri="{BB962C8B-B14F-4D97-AF65-F5344CB8AC3E}">
        <p14:creationId xmlns:p14="http://schemas.microsoft.com/office/powerpoint/2010/main" val="2037437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Build with the usual</a:t>
            </a:r>
          </a:p>
          <a:p>
            <a:r>
              <a:rPr lang="en-US" dirty="0" err="1" smtClean="0"/>
              <a:t>docker</a:t>
            </a:r>
            <a:r>
              <a:rPr lang="en-US" dirty="0" smtClean="0"/>
              <a:t> build -t </a:t>
            </a:r>
            <a:r>
              <a:rPr lang="en-US" dirty="0" err="1" smtClean="0"/>
              <a:t>jenkins</a:t>
            </a:r>
            <a:r>
              <a:rPr lang="en-US" dirty="0" smtClean="0"/>
              <a:t>/</a:t>
            </a:r>
            <a:r>
              <a:rPr lang="en-US" dirty="0" err="1" smtClean="0"/>
              <a:t>jenkins</a:t>
            </a:r>
            <a:r>
              <a:rPr lang="en-US" dirty="0" smtClean="0"/>
              <a:t> .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Tests are written using </a:t>
            </a:r>
            <a:r>
              <a:rPr lang="en-US" sz="1200" b="0" i="0" u="none" strike="noStrike" kern="1200" dirty="0" smtClean="0">
                <a:solidFill>
                  <a:schemeClr val="tx1"/>
                </a:solidFill>
                <a:effectLst/>
                <a:latin typeface="+mn-lt"/>
                <a:ea typeface="+mn-ea"/>
                <a:cs typeface="+mn-cs"/>
                <a:hlinkClick r:id="rId3"/>
              </a:rPr>
              <a:t>bats</a:t>
            </a:r>
            <a:r>
              <a:rPr lang="en-US" sz="1200" b="0" i="0" kern="1200" dirty="0" smtClean="0">
                <a:solidFill>
                  <a:schemeClr val="tx1"/>
                </a:solidFill>
                <a:effectLst/>
                <a:latin typeface="+mn-lt"/>
                <a:ea typeface="+mn-ea"/>
                <a:cs typeface="+mn-cs"/>
              </a:rPr>
              <a:t> under the tests </a:t>
            </a:r>
            <a:r>
              <a:rPr lang="en-US" sz="1200" b="0" i="0" kern="1200" dirty="0" err="1" smtClean="0">
                <a:solidFill>
                  <a:schemeClr val="tx1"/>
                </a:solidFill>
                <a:effectLst/>
                <a:latin typeface="+mn-lt"/>
                <a:ea typeface="+mn-ea"/>
                <a:cs typeface="+mn-cs"/>
              </a:rPr>
              <a:t>dir</a:t>
            </a:r>
            <a:endParaRPr lang="en-US" sz="1200" b="0" i="0" kern="1200" dirty="0" smtClean="0">
              <a:solidFill>
                <a:schemeClr val="tx1"/>
              </a:solidFill>
              <a:effectLst/>
              <a:latin typeface="+mn-lt"/>
              <a:ea typeface="+mn-ea"/>
              <a:cs typeface="+mn-cs"/>
            </a:endParaRPr>
          </a:p>
          <a:p>
            <a:r>
              <a:rPr lang="en-US" dirty="0" smtClean="0"/>
              <a:t>DOCKERFILE=</a:t>
            </a:r>
            <a:r>
              <a:rPr lang="en-US" dirty="0" err="1" smtClean="0"/>
              <a:t>Dockerfile</a:t>
            </a:r>
            <a:r>
              <a:rPr lang="en-US" dirty="0" smtClean="0"/>
              <a:t> bats tests </a:t>
            </a:r>
          </a:p>
          <a:p>
            <a:r>
              <a:rPr lang="en-US" dirty="0" smtClean="0"/>
              <a:t>DOCKERFILE=</a:t>
            </a:r>
            <a:r>
              <a:rPr lang="en-US" dirty="0" err="1" smtClean="0"/>
              <a:t>Dockerfile</a:t>
            </a:r>
            <a:r>
              <a:rPr lang="en-US" dirty="0" smtClean="0"/>
              <a:t>-alpine bats tests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Bats can be easily installed with brew install bats on OS X</a:t>
            </a:r>
          </a:p>
          <a:p>
            <a:r>
              <a:rPr lang="en-US" dirty="0" smtClean="0"/>
              <a:t/>
            </a:r>
            <a:br>
              <a:rPr lang="en-US" dirty="0" smtClean="0"/>
            </a:br>
            <a:endParaRPr lang="en-US" b="1" dirty="0" smtClean="0"/>
          </a:p>
          <a:p>
            <a:endParaRPr lang="en-US" b="1" dirty="0" smtClean="0"/>
          </a:p>
          <a:p>
            <a:r>
              <a:rPr lang="en-US" b="1" dirty="0" smtClean="0"/>
              <a:t>SOURCE:</a:t>
            </a:r>
          </a:p>
          <a:p>
            <a:r>
              <a:rPr lang="en-US" dirty="0" smtClean="0"/>
              <a:t>https</a:t>
            </a:r>
            <a:r>
              <a:rPr lang="en-US" dirty="0" smtClean="0"/>
              <a:t>://</a:t>
            </a:r>
            <a:r>
              <a:rPr lang="en-US" dirty="0" err="1" smtClean="0"/>
              <a:t>github.com</a:t>
            </a:r>
            <a:r>
              <a:rPr lang="en-US" dirty="0" smtClean="0"/>
              <a:t>/</a:t>
            </a:r>
            <a:r>
              <a:rPr lang="en-US" dirty="0" err="1" smtClean="0"/>
              <a:t>jenkinsci</a:t>
            </a:r>
            <a:r>
              <a:rPr lang="en-US" dirty="0" smtClean="0"/>
              <a:t>/</a:t>
            </a:r>
            <a:r>
              <a:rPr lang="en-US" dirty="0" err="1" smtClean="0"/>
              <a:t>docker</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52</a:t>
            </a:fld>
            <a:endParaRPr lang="en-US" altLang="en-US"/>
          </a:p>
        </p:txBody>
      </p:sp>
    </p:spTree>
    <p:extLst>
      <p:ext uri="{BB962C8B-B14F-4D97-AF65-F5344CB8AC3E}">
        <p14:creationId xmlns:p14="http://schemas.microsoft.com/office/powerpoint/2010/main" val="276351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In-container Java Development: Eclipse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Eclipse, import the app directory of that project as an existing maven project</a:t>
            </a:r>
          </a:p>
          <a:p>
            <a:r>
              <a:rPr lang="en-US" sz="1200" b="0" i="0" kern="1200" dirty="0" smtClean="0">
                <a:solidFill>
                  <a:schemeClr val="tx1"/>
                </a:solidFill>
                <a:effectLst/>
                <a:latin typeface="+mn-lt"/>
                <a:ea typeface="+mn-ea"/>
                <a:cs typeface="+mn-cs"/>
              </a:rPr>
              <a:t>File&gt; Import Select Maven&gt; Existing Maven Projects&gt; Next</a:t>
            </a:r>
          </a:p>
          <a:p>
            <a:endParaRPr lang="en-US" b="1" dirty="0" smtClean="0"/>
          </a:p>
          <a:p>
            <a:r>
              <a:rPr lang="en-US" b="0" dirty="0" smtClean="0"/>
              <a:t>(images/eclipse_import_existing_maven_project_1.png)</a:t>
            </a:r>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a:t>
            </a:fld>
            <a:endParaRPr lang="en-US" altLang="en-US"/>
          </a:p>
        </p:txBody>
      </p:sp>
    </p:spTree>
    <p:extLst>
      <p:ext uri="{BB962C8B-B14F-4D97-AF65-F5344CB8AC3E}">
        <p14:creationId xmlns:p14="http://schemas.microsoft.com/office/powerpoint/2010/main" val="1524219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54</a:t>
            </a:fld>
            <a:endParaRPr lang="en-US" altLang="en-US"/>
          </a:p>
        </p:txBody>
      </p:sp>
    </p:spTree>
    <p:extLst>
      <p:ext uri="{BB962C8B-B14F-4D97-AF65-F5344CB8AC3E}">
        <p14:creationId xmlns:p14="http://schemas.microsoft.com/office/powerpoint/2010/main" val="18946247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55</a:t>
            </a:fld>
            <a:endParaRPr lang="en-US" altLang="en-US"/>
          </a:p>
        </p:txBody>
      </p:sp>
    </p:spTree>
    <p:extLst>
      <p:ext uri="{BB962C8B-B14F-4D97-AF65-F5344CB8AC3E}">
        <p14:creationId xmlns:p14="http://schemas.microsoft.com/office/powerpoint/2010/main" val="774188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Remote API</a:t>
            </a:r>
          </a:p>
          <a:p>
            <a:r>
              <a:rPr lang="en-US" sz="1200" b="0" i="0" kern="1200" dirty="0" smtClean="0">
                <a:solidFill>
                  <a:schemeClr val="tx1"/>
                </a:solidFill>
                <a:effectLst/>
                <a:latin typeface="+mn-lt"/>
                <a:ea typeface="+mn-ea"/>
                <a:cs typeface="+mn-cs"/>
              </a:rPr>
              <a:t>Docker Remote API provides a lot more details about the health of the container.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can be invoked using the following format:</a:t>
            </a:r>
          </a:p>
          <a:p>
            <a:r>
              <a:rPr lang="en-US" sz="1200" b="0" i="0" kern="1200" dirty="0" smtClean="0">
                <a:solidFill>
                  <a:schemeClr val="tx1"/>
                </a:solidFill>
                <a:effectLst/>
                <a:latin typeface="+mn-lt"/>
                <a:ea typeface="+mn-ea"/>
                <a:cs typeface="+mn-cs"/>
              </a:rPr>
              <a:t>curl --</a:t>
            </a:r>
            <a:r>
              <a:rPr lang="en-US" sz="1200" b="0" i="0" kern="1200" dirty="0" err="1" smtClean="0">
                <a:solidFill>
                  <a:schemeClr val="tx1"/>
                </a:solidFill>
                <a:effectLst/>
                <a:latin typeface="+mn-lt"/>
                <a:ea typeface="+mn-ea"/>
                <a:cs typeface="+mn-cs"/>
              </a:rPr>
              <a:t>unix</a:t>
            </a:r>
            <a:r>
              <a:rPr lang="en-US" sz="1200" b="0" i="0" kern="1200" dirty="0" smtClean="0">
                <a:solidFill>
                  <a:schemeClr val="tx1"/>
                </a:solidFill>
                <a:effectLst/>
                <a:latin typeface="+mn-lt"/>
                <a:ea typeface="+mn-ea"/>
                <a:cs typeface="+mn-cs"/>
              </a:rPr>
              <a:t>-socket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/run/</a:t>
            </a:r>
            <a:r>
              <a:rPr lang="en-US" sz="1200" b="0" i="0" kern="1200" dirty="0" err="1" smtClean="0">
                <a:solidFill>
                  <a:schemeClr val="tx1"/>
                </a:solidFill>
                <a:effectLst/>
                <a:latin typeface="+mn-lt"/>
                <a:ea typeface="+mn-ea"/>
                <a:cs typeface="+mn-cs"/>
              </a:rPr>
              <a:t>docker.sock</a:t>
            </a:r>
            <a:r>
              <a:rPr lang="en-US" sz="1200" b="0" i="0" kern="1200" dirty="0" smtClean="0">
                <a:solidFill>
                  <a:schemeClr val="tx1"/>
                </a:solidFill>
                <a:effectLst/>
                <a:latin typeface="+mn-lt"/>
                <a:ea typeface="+mn-ea"/>
                <a:cs typeface="+mn-cs"/>
              </a:rPr>
              <a:t> http://localhost/containers/&lt;name&gt;/stats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 Docker for Mac, enabling remote HTTP API still requires a few steps.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this command uses the --</a:t>
            </a:r>
            <a:r>
              <a:rPr lang="en-US" sz="1200" b="0" i="0" kern="1200" dirty="0" err="1" smtClean="0">
                <a:solidFill>
                  <a:schemeClr val="tx1"/>
                </a:solidFill>
                <a:effectLst/>
                <a:latin typeface="+mn-lt"/>
                <a:ea typeface="+mn-ea"/>
                <a:cs typeface="+mn-cs"/>
              </a:rPr>
              <a:t>unix</a:t>
            </a:r>
            <a:r>
              <a:rPr lang="en-US" sz="1200" b="0" i="0" kern="1200" dirty="0" smtClean="0">
                <a:solidFill>
                  <a:schemeClr val="tx1"/>
                </a:solidFill>
                <a:effectLst/>
                <a:latin typeface="+mn-lt"/>
                <a:ea typeface="+mn-ea"/>
                <a:cs typeface="+mn-cs"/>
              </a:rPr>
              <a:t>-socket option to invoke the Remote API.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specific invocation for a container can be done as:</a:t>
            </a:r>
          </a:p>
          <a:p>
            <a:r>
              <a:rPr lang="en-US" sz="1200" b="0" i="0" kern="1200" dirty="0" smtClean="0">
                <a:solidFill>
                  <a:schemeClr val="tx1"/>
                </a:solidFill>
                <a:effectLst/>
                <a:latin typeface="+mn-lt"/>
                <a:ea typeface="+mn-ea"/>
                <a:cs typeface="+mn-cs"/>
              </a:rPr>
              <a:t>curl --</a:t>
            </a:r>
            <a:r>
              <a:rPr lang="en-US" sz="1200" b="0" i="0" kern="1200" dirty="0" err="1" smtClean="0">
                <a:solidFill>
                  <a:schemeClr val="tx1"/>
                </a:solidFill>
                <a:effectLst/>
                <a:latin typeface="+mn-lt"/>
                <a:ea typeface="+mn-ea"/>
                <a:cs typeface="+mn-cs"/>
              </a:rPr>
              <a:t>unix</a:t>
            </a:r>
            <a:r>
              <a:rPr lang="en-US" sz="1200" b="0" i="0" kern="1200" dirty="0" smtClean="0">
                <a:solidFill>
                  <a:schemeClr val="tx1"/>
                </a:solidFill>
                <a:effectLst/>
                <a:latin typeface="+mn-lt"/>
                <a:ea typeface="+mn-ea"/>
                <a:cs typeface="+mn-cs"/>
              </a:rPr>
              <a:t>-socket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/run/</a:t>
            </a:r>
            <a:r>
              <a:rPr lang="en-US" sz="1200" b="0" i="0" kern="1200" dirty="0" err="1" smtClean="0">
                <a:solidFill>
                  <a:schemeClr val="tx1"/>
                </a:solidFill>
                <a:effectLst/>
                <a:latin typeface="+mn-lt"/>
                <a:ea typeface="+mn-ea"/>
                <a:cs typeface="+mn-cs"/>
              </a:rPr>
              <a:t>docker.sock</a:t>
            </a:r>
            <a:r>
              <a:rPr lang="en-US" sz="1200" b="0" i="0" kern="1200" dirty="0" smtClean="0">
                <a:solidFill>
                  <a:schemeClr val="tx1"/>
                </a:solidFill>
                <a:effectLst/>
                <a:latin typeface="+mn-lt"/>
                <a:ea typeface="+mn-ea"/>
                <a:cs typeface="+mn-cs"/>
              </a:rPr>
              <a:t> http://localhost/containers/web.1.bg1dcwagl9tzz0azuegxzoys8/stats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Note, the container name is from the previous run of the service.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will show the output:</a:t>
            </a:r>
          </a:p>
          <a:p>
            <a:r>
              <a:rPr lang="en-US" sz="1200" b="0" i="0" kern="1200" dirty="0" smtClean="0">
                <a:solidFill>
                  <a:schemeClr val="tx1"/>
                </a:solidFill>
                <a:effectLst/>
                <a:latin typeface="+mn-lt"/>
                <a:ea typeface="+mn-ea"/>
                <a:cs typeface="+mn-cs"/>
              </a:rPr>
              <a:t>{"read":"2017-10-13T14:08:38.045217731Z","preread":"0001-01-01T00:00:00Z","pids_stats":{"current":51},"</a:t>
            </a:r>
            <a:r>
              <a:rPr lang="en-US" sz="1200" b="0" i="0" kern="1200" dirty="0" err="1" smtClean="0">
                <a:solidFill>
                  <a:schemeClr val="tx1"/>
                </a:solidFill>
                <a:effectLst/>
                <a:latin typeface="+mn-lt"/>
                <a:ea typeface="+mn-ea"/>
                <a:cs typeface="+mn-cs"/>
              </a:rPr>
              <a:t>blkio_stats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io_service_bytes_recursive</a:t>
            </a:r>
            <a:r>
              <a:rPr lang="en-US" sz="1200" b="0" i="0" kern="1200" dirty="0" smtClean="0">
                <a:solidFill>
                  <a:schemeClr val="tx1"/>
                </a:solidFill>
                <a:effectLst/>
                <a:latin typeface="+mn-lt"/>
                <a:ea typeface="+mn-ea"/>
                <a:cs typeface="+mn-cs"/>
              </a:rPr>
              <a:t>":[{"major":8,"minor":0,"op":"Read","value":0},{"major":8,"minor":0,"op":"Write","value":4096},{"major":8,"minor":0,"op":"Sync","value":0},{"major":8,"minor":0,"op":"Async","value":4096},{"major":8,"minor":0,"op":"Total","value":4096}],"</a:t>
            </a:r>
            <a:r>
              <a:rPr lang="en-US" sz="1200" b="0" i="0" kern="1200" dirty="0" err="1" smtClean="0">
                <a:solidFill>
                  <a:schemeClr val="tx1"/>
                </a:solidFill>
                <a:effectLst/>
                <a:latin typeface="+mn-lt"/>
                <a:ea typeface="+mn-ea"/>
                <a:cs typeface="+mn-cs"/>
              </a:rPr>
              <a:t>io_serviced_recursive</a:t>
            </a:r>
            <a:r>
              <a:rPr lang="en-US" sz="1200" b="0" i="0" kern="1200" dirty="0" smtClean="0">
                <a:solidFill>
                  <a:schemeClr val="tx1"/>
                </a:solidFill>
                <a:effectLst/>
                <a:latin typeface="+mn-lt"/>
                <a:ea typeface="+mn-ea"/>
                <a:cs typeface="+mn-cs"/>
              </a:rPr>
              <a:t>":[{"major":8,"minor":0,"op":"Read","value":0},{"major":8,"minor":0,"op":"Write","value":1},{"major":8,"minor":0,"op":"Sync","value":0},{"major":8,"minor":0,"op":"Async","value":1},{"major":8,"minor":0,"op":"Total","value":1}],"</a:t>
            </a:r>
            <a:r>
              <a:rPr lang="en-US" sz="1200" b="0" i="0" kern="1200" dirty="0" err="1" smtClean="0">
                <a:solidFill>
                  <a:schemeClr val="tx1"/>
                </a:solidFill>
                <a:effectLst/>
                <a:latin typeface="+mn-lt"/>
                <a:ea typeface="+mn-ea"/>
                <a:cs typeface="+mn-cs"/>
              </a:rPr>
              <a:t>io_queue_recursive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io_service_time_recursive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io_wait_time_recursive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io_merged_recursive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io_time_recursive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sectors_recursive</a:t>
            </a:r>
            <a:r>
              <a:rPr lang="en-US" sz="1200" b="0" i="0" kern="1200" dirty="0" smtClean="0">
                <a:solidFill>
                  <a:schemeClr val="tx1"/>
                </a:solidFill>
                <a:effectLst/>
                <a:latin typeface="+mn-lt"/>
                <a:ea typeface="+mn-ea"/>
                <a:cs typeface="+mn-cs"/>
              </a:rPr>
              <a:t>":[]},"num_procs":0,"storage_stats":{},"</a:t>
            </a:r>
            <a:r>
              <a:rPr lang="en-US" sz="1200" b="0" i="0" kern="1200" dirty="0" err="1" smtClean="0">
                <a:solidFill>
                  <a:schemeClr val="tx1"/>
                </a:solidFill>
                <a:effectLst/>
                <a:latin typeface="+mn-lt"/>
                <a:ea typeface="+mn-ea"/>
                <a:cs typeface="+mn-cs"/>
              </a:rPr>
              <a:t>cpu_stats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cpu_usage</a:t>
            </a:r>
            <a:r>
              <a:rPr lang="en-US" sz="1200" b="0" i="0" kern="1200" dirty="0" smtClean="0">
                <a:solidFill>
                  <a:schemeClr val="tx1"/>
                </a:solidFill>
                <a:effectLst/>
                <a:latin typeface="+mn-lt"/>
                <a:ea typeface="+mn-ea"/>
                <a:cs typeface="+mn-cs"/>
              </a:rPr>
              <a:t>":{"total_usage":11130296115,"percpu_usage":[2687118654,3014514615,2971860160,2456802686],"usage_in_kernelmode":2700000000,"usage_in_usermode":7630000000},"system_cpu_usage":952826800000000,"online_cpus":4,"throttling_data":{"periods":0,"throttled_periods":0,"throttled_time":0}},"</a:t>
            </a:r>
            <a:r>
              <a:rPr lang="en-US" sz="1200" b="0" i="0" kern="1200" dirty="0" err="1" smtClean="0">
                <a:solidFill>
                  <a:schemeClr val="tx1"/>
                </a:solidFill>
                <a:effectLst/>
                <a:latin typeface="+mn-lt"/>
                <a:ea typeface="+mn-ea"/>
                <a:cs typeface="+mn-cs"/>
              </a:rPr>
              <a:t>precpu_stats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cpu_usage</a:t>
            </a:r>
            <a:r>
              <a:rPr lang="en-US" sz="1200" b="0" i="0" kern="1200" dirty="0" smtClean="0">
                <a:solidFill>
                  <a:schemeClr val="tx1"/>
                </a:solidFill>
                <a:effectLst/>
                <a:latin typeface="+mn-lt"/>
                <a:ea typeface="+mn-ea"/>
                <a:cs typeface="+mn-cs"/>
              </a:rPr>
              <a:t>":{"total_usage":0,"usage_in_kernelmode":0,"usage_in_usermode":0},"</a:t>
            </a:r>
            <a:r>
              <a:rPr lang="en-US" sz="1200" b="0" i="0" kern="1200" dirty="0" err="1" smtClean="0">
                <a:solidFill>
                  <a:schemeClr val="tx1"/>
                </a:solidFill>
                <a:effectLst/>
                <a:latin typeface="+mn-lt"/>
                <a:ea typeface="+mn-ea"/>
                <a:cs typeface="+mn-cs"/>
              </a:rPr>
              <a:t>throttling_data</a:t>
            </a:r>
            <a:r>
              <a:rPr lang="en-US" sz="1200" b="0" i="0" kern="1200" dirty="0" smtClean="0">
                <a:solidFill>
                  <a:schemeClr val="tx1"/>
                </a:solidFill>
                <a:effectLst/>
                <a:latin typeface="+mn-lt"/>
                <a:ea typeface="+mn-ea"/>
                <a:cs typeface="+mn-cs"/>
              </a:rPr>
              <a:t>":{"periods":0,"throttled_periods":0,"throttled_time":0}},"</a:t>
            </a:r>
            <a:r>
              <a:rPr lang="en-US" sz="1200" b="0" i="0" kern="1200" dirty="0" err="1" smtClean="0">
                <a:solidFill>
                  <a:schemeClr val="tx1"/>
                </a:solidFill>
                <a:effectLst/>
                <a:latin typeface="+mn-lt"/>
                <a:ea typeface="+mn-ea"/>
                <a:cs typeface="+mn-cs"/>
              </a:rPr>
              <a:t>memory_stats</a:t>
            </a:r>
            <a:r>
              <a:rPr lang="en-US" sz="1200" b="0" i="0" kern="1200" dirty="0" smtClean="0">
                <a:solidFill>
                  <a:schemeClr val="tx1"/>
                </a:solidFill>
                <a:effectLst/>
                <a:latin typeface="+mn-lt"/>
                <a:ea typeface="+mn-ea"/>
                <a:cs typeface="+mn-cs"/>
              </a:rPr>
              <a:t>":{"usage":288051200,"max_usage":297189376,"stats":{"active_anon":283893760,"active_file":0,"cache":135168,"dirty":16384,"hierarchical_memory_limit":9223372036854771712,"hierarchical_memsw_limit":9223372036854771712,"inactive_anon":0,"inactive_file":135168,"mapped_file":32768,"pgfault":83204,"pgmajfault":0,"pgpgin":78441,"pgpgout":9093,"rss":283914240,"rss_huge":0,"swap":0,"total_active_anon":283893760,"total_active_file":0,"total_cache":135168,"total_dirty":16384,"total_inactive_anon":0,"total_inactive_file":135168,"total_mapped_file":32768,"total_pgfault":83204,"total_pgmajfault":0,"total_pgpgin":78441,"total_pgpgout":9093,"total_rss":283914240,"total_rss_huge":0,"total_swap":0,"total_unevictable":0,"total_writeback":0,"unevictable":0,"writeback":0},"limit":2095874048},"name":"/web.1.bg1dcwagl9tzz0azuegxzoys8","id":"6e98a9597e6af085e73a4d211fff9a164aa012727a46525d4fbaa164b572e23f","networks":{"eth0":{"rx_bytes":1882,"rx_packets":37,"rx_errors":0,"rx_dropped":0,"tx_bytes":0,"tx_packets":0,"tx_errors":0,"tx_dropped":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you can see, far more details about container’s health are shown here. These stats are </a:t>
            </a:r>
            <a:r>
              <a:rPr lang="en-US" sz="1200" b="0" i="0" kern="1200" dirty="0" err="1" smtClean="0">
                <a:solidFill>
                  <a:schemeClr val="tx1"/>
                </a:solidFill>
                <a:effectLst/>
                <a:latin typeface="+mn-lt"/>
                <a:ea typeface="+mn-ea"/>
                <a:cs typeface="+mn-cs"/>
              </a:rPr>
              <a:t>refereshed</a:t>
            </a:r>
            <a:r>
              <a:rPr lang="en-US" sz="1200" b="0" i="0" kern="1200" dirty="0" smtClean="0">
                <a:solidFill>
                  <a:schemeClr val="tx1"/>
                </a:solidFill>
                <a:effectLst/>
                <a:latin typeface="+mn-lt"/>
                <a:ea typeface="+mn-ea"/>
                <a:cs typeface="+mn-cs"/>
              </a:rPr>
              <a:t> every one second. The continuous refresh of metrics can be terminated using Ctrl + C.</a:t>
            </a:r>
          </a:p>
          <a:p>
            <a:r>
              <a:rPr lang="en-US" dirty="0" smtClean="0"/>
              <a:t/>
            </a:r>
            <a:br>
              <a:rPr lang="en-US" dirty="0" smtClean="0"/>
            </a:br>
            <a:endParaRPr lang="en-US" dirty="0" smtClean="0"/>
          </a:p>
          <a:p>
            <a:endParaRPr lang="en-US" dirty="0" smtClean="0"/>
          </a:p>
          <a:p>
            <a:endParaRPr lang="en-US"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56</a:t>
            </a:fld>
            <a:endParaRPr lang="en-US" altLang="en-US"/>
          </a:p>
        </p:txBody>
      </p:sp>
    </p:spTree>
    <p:extLst>
      <p:ext uri="{BB962C8B-B14F-4D97-AF65-F5344CB8AC3E}">
        <p14:creationId xmlns:p14="http://schemas.microsoft.com/office/powerpoint/2010/main" val="908420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Remote API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specific invocation for a container can be done as:</a:t>
            </a:r>
          </a:p>
          <a:p>
            <a:r>
              <a:rPr lang="en-US" sz="1200" b="0" i="0" kern="1200" dirty="0" smtClean="0">
                <a:solidFill>
                  <a:schemeClr val="tx1"/>
                </a:solidFill>
                <a:effectLst/>
                <a:latin typeface="+mn-lt"/>
                <a:ea typeface="+mn-ea"/>
                <a:cs typeface="+mn-cs"/>
              </a:rPr>
              <a:t>curl --</a:t>
            </a:r>
            <a:r>
              <a:rPr lang="en-US" sz="1200" b="0" i="0" kern="1200" dirty="0" err="1" smtClean="0">
                <a:solidFill>
                  <a:schemeClr val="tx1"/>
                </a:solidFill>
                <a:effectLst/>
                <a:latin typeface="+mn-lt"/>
                <a:ea typeface="+mn-ea"/>
                <a:cs typeface="+mn-cs"/>
              </a:rPr>
              <a:t>unix</a:t>
            </a:r>
            <a:r>
              <a:rPr lang="en-US" sz="1200" b="0" i="0" kern="1200" dirty="0" smtClean="0">
                <a:solidFill>
                  <a:schemeClr val="tx1"/>
                </a:solidFill>
                <a:effectLst/>
                <a:latin typeface="+mn-lt"/>
                <a:ea typeface="+mn-ea"/>
                <a:cs typeface="+mn-cs"/>
              </a:rPr>
              <a:t>-socket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/run/</a:t>
            </a:r>
            <a:r>
              <a:rPr lang="en-US" sz="1200" b="0" i="0" kern="1200" dirty="0" err="1" smtClean="0">
                <a:solidFill>
                  <a:schemeClr val="tx1"/>
                </a:solidFill>
                <a:effectLst/>
                <a:latin typeface="+mn-lt"/>
                <a:ea typeface="+mn-ea"/>
                <a:cs typeface="+mn-cs"/>
              </a:rPr>
              <a:t>docker.sock</a:t>
            </a:r>
            <a:r>
              <a:rPr lang="en-US" sz="1200" b="0" i="0" kern="1200" dirty="0" smtClean="0">
                <a:solidFill>
                  <a:schemeClr val="tx1"/>
                </a:solidFill>
                <a:effectLst/>
                <a:latin typeface="+mn-lt"/>
                <a:ea typeface="+mn-ea"/>
                <a:cs typeface="+mn-cs"/>
              </a:rPr>
              <a:t> http://localhost/containers/web.1.bg1dcwagl9tzz0azuegxzoys8/stats</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Note, the container name is from the previous run of the service.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will show the output: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kern="1200" dirty="0" smtClean="0">
                <a:solidFill>
                  <a:schemeClr val="tx1"/>
                </a:solidFill>
                <a:effectLst/>
                <a:latin typeface="+mn-lt"/>
                <a:ea typeface="+mn-ea"/>
                <a:cs typeface="+mn-cs"/>
              </a:rPr>
              <a:t>REFERENCE:</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cs_07-57.bash for entire snippet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{"read":"2017-10-13T14:08:38.045217731Z","preread":"0001-01-01T00:00:00Z","pids_stats":{"current":51},"</a:t>
            </a:r>
            <a:r>
              <a:rPr lang="en-US" sz="1200" b="0" i="0" kern="1200" dirty="0" err="1" smtClean="0">
                <a:solidFill>
                  <a:schemeClr val="tx1"/>
                </a:solidFill>
                <a:effectLst/>
                <a:latin typeface="+mn-lt"/>
                <a:ea typeface="+mn-ea"/>
                <a:cs typeface="+mn-cs"/>
              </a:rPr>
              <a:t>blkio_stats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io_service_bytes_recursive</a:t>
            </a:r>
            <a:r>
              <a:rPr lang="en-US" sz="1200" b="0" i="0" kern="1200" dirty="0" smtClean="0">
                <a:solidFill>
                  <a:schemeClr val="tx1"/>
                </a:solidFill>
                <a:effectLst/>
                <a:latin typeface="+mn-lt"/>
                <a:ea typeface="+mn-ea"/>
                <a:cs typeface="+mn-cs"/>
              </a:rPr>
              <a:t>":[{"major":8,"minor":0,"op":"Read","value":0},{"major":8,"minor":0,"op":"Write","value":4096},{"major":8,"minor":0,"op":"Sync","value":0},{"major":8,"minor":0,"op":"Async","value":4096},{"major":8,"minor":0,"op":"Total","value":4096}],"</a:t>
            </a:r>
            <a:r>
              <a:rPr lang="en-US" sz="1200" b="0" i="0" kern="1200" dirty="0" err="1" smtClean="0">
                <a:solidFill>
                  <a:schemeClr val="tx1"/>
                </a:solidFill>
                <a:effectLst/>
                <a:latin typeface="+mn-lt"/>
                <a:ea typeface="+mn-ea"/>
                <a:cs typeface="+mn-cs"/>
              </a:rPr>
              <a:t>io_serviced_recursive</a:t>
            </a:r>
            <a:r>
              <a:rPr lang="en-US" sz="1200" b="0" i="0" kern="1200" dirty="0" smtClean="0">
                <a:solidFill>
                  <a:schemeClr val="tx1"/>
                </a:solidFill>
                <a:effectLst/>
                <a:latin typeface="+mn-lt"/>
                <a:ea typeface="+mn-ea"/>
                <a:cs typeface="+mn-cs"/>
              </a:rPr>
              <a:t>":[{"major":8,"minor":0,"op":"Read","value":0},{"major":8,"minor":0,"op":"Write","value":1},{"major":8,"minor":0,"op":"Sync","value":0},{"major":8,"minor":0,"op":"Async","value":1},{"major":8,"minor":0,"op":"Total","value":1}],"</a:t>
            </a:r>
            <a:r>
              <a:rPr lang="en-US" sz="1200" b="0" i="0" kern="1200" dirty="0" err="1" smtClean="0">
                <a:solidFill>
                  <a:schemeClr val="tx1"/>
                </a:solidFill>
                <a:effectLst/>
                <a:latin typeface="+mn-lt"/>
                <a:ea typeface="+mn-ea"/>
                <a:cs typeface="+mn-cs"/>
              </a:rPr>
              <a:t>io_queue_recursive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io_service_time_recursive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io_wait_time_recursive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io_merged_recursive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io_time_recursive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sectors_recursive</a:t>
            </a:r>
            <a:r>
              <a:rPr lang="en-US" sz="1200" b="0" i="0" kern="1200" dirty="0" smtClean="0">
                <a:solidFill>
                  <a:schemeClr val="tx1"/>
                </a:solidFill>
                <a:effectLst/>
                <a:latin typeface="+mn-lt"/>
                <a:ea typeface="+mn-ea"/>
                <a:cs typeface="+mn-cs"/>
              </a:rPr>
              <a:t>":[]},"num_procs":0,"storage_stats":{},"</a:t>
            </a:r>
            <a:r>
              <a:rPr lang="en-US" sz="1200" b="0" i="0" kern="1200" dirty="0" err="1" smtClean="0">
                <a:solidFill>
                  <a:schemeClr val="tx1"/>
                </a:solidFill>
                <a:effectLst/>
                <a:latin typeface="+mn-lt"/>
                <a:ea typeface="+mn-ea"/>
                <a:cs typeface="+mn-cs"/>
              </a:rPr>
              <a:t>cpu_stats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cpu_usage</a:t>
            </a:r>
            <a:r>
              <a:rPr lang="en-US" sz="1200" b="0" i="0" kern="1200" dirty="0" smtClean="0">
                <a:solidFill>
                  <a:schemeClr val="tx1"/>
                </a:solidFill>
                <a:effectLst/>
                <a:latin typeface="+mn-lt"/>
                <a:ea typeface="+mn-ea"/>
                <a:cs typeface="+mn-cs"/>
              </a:rPr>
              <a:t>":{"total_usage":11130296115,"percpu_usage":[2687118654,3014514615,2971860160,2456802686],"usage_in_kernelmode":2700000000,"usage_in_usermode":7630000000},"system_cpu_usage":952826800000000,"online_cpus":4,"throttling_data":{"periods":0,"throttled_periods":0,"throttled_time":0}},"</a:t>
            </a:r>
            <a:r>
              <a:rPr lang="en-US" sz="1200" b="0" i="0" kern="1200" dirty="0" err="1" smtClean="0">
                <a:solidFill>
                  <a:schemeClr val="tx1"/>
                </a:solidFill>
                <a:effectLst/>
                <a:latin typeface="+mn-lt"/>
                <a:ea typeface="+mn-ea"/>
                <a:cs typeface="+mn-cs"/>
              </a:rPr>
              <a:t>precpu_stats</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cpu_usage</a:t>
            </a:r>
            <a:r>
              <a:rPr lang="en-US" sz="1200" b="0" i="0" kern="1200" dirty="0" smtClean="0">
                <a:solidFill>
                  <a:schemeClr val="tx1"/>
                </a:solidFill>
                <a:effectLst/>
                <a:latin typeface="+mn-lt"/>
                <a:ea typeface="+mn-ea"/>
                <a:cs typeface="+mn-cs"/>
              </a:rPr>
              <a:t>":{"total_usage":0,"usage_in_kernelmode":0,"usage_in_usermode":0},"</a:t>
            </a:r>
            <a:r>
              <a:rPr lang="en-US" sz="1200" b="0" i="0" kern="1200" dirty="0" err="1" smtClean="0">
                <a:solidFill>
                  <a:schemeClr val="tx1"/>
                </a:solidFill>
                <a:effectLst/>
                <a:latin typeface="+mn-lt"/>
                <a:ea typeface="+mn-ea"/>
                <a:cs typeface="+mn-cs"/>
              </a:rPr>
              <a:t>throttling_data</a:t>
            </a:r>
            <a:r>
              <a:rPr lang="en-US" sz="1200" b="0" i="0" kern="1200" dirty="0" smtClean="0">
                <a:solidFill>
                  <a:schemeClr val="tx1"/>
                </a:solidFill>
                <a:effectLst/>
                <a:latin typeface="+mn-lt"/>
                <a:ea typeface="+mn-ea"/>
                <a:cs typeface="+mn-cs"/>
              </a:rPr>
              <a:t>":{"periods":0,"throttled_periods":0,"throttled_time":0}},"</a:t>
            </a:r>
            <a:r>
              <a:rPr lang="en-US" sz="1200" b="0" i="0" kern="1200" dirty="0" err="1" smtClean="0">
                <a:solidFill>
                  <a:schemeClr val="tx1"/>
                </a:solidFill>
                <a:effectLst/>
                <a:latin typeface="+mn-lt"/>
                <a:ea typeface="+mn-ea"/>
                <a:cs typeface="+mn-cs"/>
              </a:rPr>
              <a:t>memory_stats</a:t>
            </a:r>
            <a:r>
              <a:rPr lang="en-US" sz="1200" b="0" i="0" kern="1200" dirty="0" smtClean="0">
                <a:solidFill>
                  <a:schemeClr val="tx1"/>
                </a:solidFill>
                <a:effectLst/>
                <a:latin typeface="+mn-lt"/>
                <a:ea typeface="+mn-ea"/>
                <a:cs typeface="+mn-cs"/>
              </a:rPr>
              <a:t>":{"usage":288051200,"max_usage":297189376,"stats":{"active_anon":283893760,"active_file":0,"cache":135168,"dirty":16384,"hierarchical_memory_limit":9223372036854771712,"hierarchical_memsw_limit":9223372036854771712,"inactive_anon":0,"inactive_file":135168,"mapped_file":32768,"pgfault":83204,"pgmajfault":0,"pgpgin":78441,"pgpgout":9093,"rss":283914240,"rss_huge":0,"swap":0,"total_active_anon":283893760,"total_active_file":0,"total_cache":135168,"total_dirty":16384,"total_inactive_anon":0,"total_inactive_file":135168,"total_mapped_file":32768,"total_pgfault":83204,"total_pgmajfault":0,"total_pgpgin":78441,"total_pgpgout":9093,"total_rss":283914240,"total_rss_huge":0,"total_swap":0,"total_unevictable":0,"total_writeback":0,"unevictable":0,"writeback":0},"limit":2095874048},"name":"/web.1.bg1dcwagl9tzz0azuegxzoys8","id":"6e98a9597e6af085e73a4d211fff9a164aa012727a46525d4fbaa164b572e23f","networks":{"eth0":{"rx_bytes":1882,"rx_packets":37,"rx_errors":0,"rx_dropped":0,"tx_bytes":0,"tx_packets":0,"tx_errors":0,"tx_dropped":0}}}</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As you can see, far more details about container’s health are shown here. </a:t>
            </a:r>
          </a:p>
          <a:p>
            <a:r>
              <a:rPr lang="en-US" sz="1200" b="0" i="0" kern="1200" dirty="0" smtClean="0">
                <a:solidFill>
                  <a:schemeClr val="tx1"/>
                </a:solidFill>
                <a:effectLst/>
                <a:latin typeface="+mn-lt"/>
                <a:ea typeface="+mn-ea"/>
                <a:cs typeface="+mn-cs"/>
              </a:rPr>
              <a:t>These stats are </a:t>
            </a:r>
            <a:r>
              <a:rPr lang="en-US" sz="1200" b="0" i="0" kern="1200" dirty="0" err="1" smtClean="0">
                <a:solidFill>
                  <a:schemeClr val="tx1"/>
                </a:solidFill>
                <a:effectLst/>
                <a:latin typeface="+mn-lt"/>
                <a:ea typeface="+mn-ea"/>
                <a:cs typeface="+mn-cs"/>
              </a:rPr>
              <a:t>refereshed</a:t>
            </a:r>
            <a:r>
              <a:rPr lang="en-US" sz="1200" b="0" i="0" kern="1200" dirty="0" smtClean="0">
                <a:solidFill>
                  <a:schemeClr val="tx1"/>
                </a:solidFill>
                <a:effectLst/>
                <a:latin typeface="+mn-lt"/>
                <a:ea typeface="+mn-ea"/>
                <a:cs typeface="+mn-cs"/>
              </a:rPr>
              <a:t> every one second. </a:t>
            </a:r>
          </a:p>
          <a:p>
            <a:r>
              <a:rPr lang="en-US" sz="1200" b="0" i="0" kern="1200" dirty="0" smtClean="0">
                <a:solidFill>
                  <a:schemeClr val="tx1"/>
                </a:solidFill>
                <a:effectLst/>
                <a:latin typeface="+mn-lt"/>
                <a:ea typeface="+mn-ea"/>
                <a:cs typeface="+mn-cs"/>
              </a:rPr>
              <a:t>The continuous refresh of metrics can be terminated using Ctrl + C.</a:t>
            </a:r>
          </a:p>
          <a:p>
            <a:r>
              <a:rPr lang="en-US" dirty="0" smtClean="0"/>
              <a:t/>
            </a:r>
            <a:br>
              <a:rPr lang="en-US" dirty="0" smtClean="0"/>
            </a:br>
            <a:endParaRPr lang="en-US" dirty="0" smtClean="0"/>
          </a:p>
          <a:p>
            <a:endParaRPr lang="en-US" dirty="0" smtClean="0"/>
          </a:p>
          <a:p>
            <a:endParaRPr lang="en-US"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57</a:t>
            </a:fld>
            <a:endParaRPr lang="en-US" altLang="en-US"/>
          </a:p>
        </p:txBody>
      </p:sp>
    </p:spTree>
    <p:extLst>
      <p:ext uri="{BB962C8B-B14F-4D97-AF65-F5344CB8AC3E}">
        <p14:creationId xmlns:p14="http://schemas.microsoft.com/office/powerpoint/2010/main" val="11540935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Prometheus</a:t>
            </a:r>
          </a:p>
          <a:p>
            <a:r>
              <a:rPr lang="en-US" sz="1200" b="0" i="0" u="none" strike="noStrike" kern="1200" dirty="0" smtClean="0">
                <a:solidFill>
                  <a:schemeClr val="tx1"/>
                </a:solidFill>
                <a:effectLst/>
                <a:latin typeface="+mn-lt"/>
                <a:ea typeface="+mn-ea"/>
                <a:cs typeface="+mn-cs"/>
                <a:hlinkClick r:id="rId3"/>
              </a:rPr>
              <a:t>Prometheus</a:t>
            </a:r>
            <a:r>
              <a:rPr lang="en-US" sz="1200" b="0" i="0" kern="1200" dirty="0" smtClean="0">
                <a:solidFill>
                  <a:schemeClr val="tx1"/>
                </a:solidFill>
                <a:effectLst/>
                <a:latin typeface="+mn-lt"/>
                <a:ea typeface="+mn-ea"/>
                <a:cs typeface="+mn-cs"/>
              </a:rPr>
              <a:t> is an open-source systems monitoring and alerting toolkit.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Prometheus collects metrics from monitored targets by scraping metrics from HTTP endpoints on these targets.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instance can be configured as Prometheus target.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Different targets to scrape are defined in the </a:t>
            </a:r>
            <a:r>
              <a:rPr lang="en-US" sz="1200" b="0" i="0" u="none" strike="noStrike" kern="1200" dirty="0" smtClean="0">
                <a:solidFill>
                  <a:schemeClr val="tx1"/>
                </a:solidFill>
                <a:effectLst/>
                <a:latin typeface="+mn-lt"/>
                <a:ea typeface="+mn-ea"/>
                <a:cs typeface="+mn-cs"/>
                <a:hlinkClick r:id="rId4"/>
              </a:rPr>
              <a:t>Prometheus configuration file</a:t>
            </a:r>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Targets may be statically configured via the </a:t>
            </a:r>
            <a:r>
              <a:rPr lang="en-US" sz="1200" b="0" i="0" kern="1200" dirty="0" err="1" smtClean="0">
                <a:solidFill>
                  <a:schemeClr val="tx1"/>
                </a:solidFill>
                <a:effectLst/>
                <a:latin typeface="+mn-lt"/>
                <a:ea typeface="+mn-ea"/>
                <a:cs typeface="+mn-cs"/>
              </a:rPr>
              <a:t>static_configs</a:t>
            </a:r>
            <a:r>
              <a:rPr lang="en-US" sz="1200" b="0" i="0" kern="1200" dirty="0" smtClean="0">
                <a:solidFill>
                  <a:schemeClr val="tx1"/>
                </a:solidFill>
                <a:effectLst/>
                <a:latin typeface="+mn-lt"/>
                <a:ea typeface="+mn-ea"/>
                <a:cs typeface="+mn-cs"/>
              </a:rPr>
              <a:t> parameter in the configuration </a:t>
            </a:r>
            <a:r>
              <a:rPr lang="en-US" sz="1200" b="0" i="0" kern="1200" dirty="0" err="1" smtClean="0">
                <a:solidFill>
                  <a:schemeClr val="tx1"/>
                </a:solidFill>
                <a:effectLst/>
                <a:latin typeface="+mn-lt"/>
                <a:ea typeface="+mn-ea"/>
                <a:cs typeface="+mn-cs"/>
              </a:rPr>
              <a:t>fle</a:t>
            </a:r>
            <a:r>
              <a:rPr lang="en-US" sz="1200" b="0" i="0" kern="1200" dirty="0" smtClean="0">
                <a:solidFill>
                  <a:schemeClr val="tx1"/>
                </a:solidFill>
                <a:effectLst/>
                <a:latin typeface="+mn-lt"/>
                <a:ea typeface="+mn-ea"/>
                <a:cs typeface="+mn-cs"/>
              </a:rPr>
              <a:t> or dynamically discovered using one of the supported service-discovery mechanisms (Consul, DNS, </a:t>
            </a:r>
            <a:r>
              <a:rPr lang="en-US" sz="1200" b="0" i="0" kern="1200" dirty="0" err="1" smtClean="0">
                <a:solidFill>
                  <a:schemeClr val="tx1"/>
                </a:solidFill>
                <a:effectLst/>
                <a:latin typeface="+mn-lt"/>
                <a:ea typeface="+mn-ea"/>
                <a:cs typeface="+mn-cs"/>
              </a:rPr>
              <a:t>Etcd</a:t>
            </a:r>
            <a:r>
              <a:rPr lang="en-US" sz="1200" b="0" i="0" kern="1200" dirty="0" smtClean="0">
                <a:solidFill>
                  <a:schemeClr val="tx1"/>
                </a:solidFill>
                <a:effectLst/>
                <a:latin typeface="+mn-lt"/>
                <a:ea typeface="+mn-ea"/>
                <a:cs typeface="+mn-cs"/>
              </a:rPr>
              <a:t>, etc.).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 collects metrics from monitored targets by scraping metrics from HTTP endpoints on these targets.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Since Prometheus also exposes data in the same manner about itself, it can also scrape and monitor its own health.</a:t>
            </a:r>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5"/>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7"/>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11"/>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3"/>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4"/>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58</a:t>
            </a:fld>
            <a:endParaRPr lang="en-US" altLang="en-US"/>
          </a:p>
        </p:txBody>
      </p:sp>
    </p:spTree>
    <p:extLst>
      <p:ext uri="{BB962C8B-B14F-4D97-AF65-F5344CB8AC3E}">
        <p14:creationId xmlns:p14="http://schemas.microsoft.com/office/powerpoint/2010/main" val="20908404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dirty="0" smtClean="0">
                <a:effectLst/>
              </a:rPr>
              <a:t>Docker exposes Prometheus-compatible metrics on port 9323. This support is only available as an experimental feature.</a:t>
            </a:r>
          </a:p>
          <a:p>
            <a:r>
              <a:rPr lang="en-US" dirty="0" smtClean="0">
                <a:effectLst/>
              </a:rPr>
              <a:t>1. For Docker for Mac, click on Docker icon in the status menu</a:t>
            </a:r>
          </a:p>
          <a:p>
            <a:r>
              <a:rPr lang="en-US" dirty="0" smtClean="0">
                <a:effectLst/>
              </a:rPr>
              <a:t>2. Select Preferences…​, Daemon, Advanced tab</a:t>
            </a:r>
          </a:p>
          <a:p>
            <a:r>
              <a:rPr lang="en-US" dirty="0" smtClean="0">
                <a:effectLst/>
              </a:rPr>
              <a:t>3. Update daemon settings:</a:t>
            </a:r>
          </a:p>
          <a:p>
            <a:r>
              <a:rPr lang="en-US" dirty="0" smtClean="0">
                <a:effectLst/>
              </a:rPr>
              <a:t>{ "metrics-</a:t>
            </a:r>
            <a:r>
              <a:rPr lang="en-US" dirty="0" err="1" smtClean="0">
                <a:effectLst/>
              </a:rPr>
              <a:t>addr</a:t>
            </a:r>
            <a:r>
              <a:rPr lang="en-US" dirty="0" smtClean="0">
                <a:effectLst/>
              </a:rPr>
              <a:t>" : "0.0.0.0:9323", "experimental" : true }</a:t>
            </a:r>
          </a:p>
          <a:p>
            <a:r>
              <a:rPr lang="en-US" sz="1200" b="0" i="0" kern="1200" dirty="0" smtClean="0">
                <a:solidFill>
                  <a:schemeClr val="tx1"/>
                </a:solidFill>
                <a:effectLst/>
                <a:latin typeface="+mn-lt"/>
                <a:ea typeface="+mn-ea"/>
                <a:cs typeface="+mn-cs"/>
              </a:rPr>
              <a:t>4. Click on Apply &amp; Restart to restart the daemon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PICTURE ON</a:t>
            </a:r>
            <a:r>
              <a:rPr lang="en-US" sz="1200" b="0" i="0" kern="1200" baseline="0" dirty="0" smtClean="0">
                <a:solidFill>
                  <a:schemeClr val="tx1"/>
                </a:solidFill>
                <a:effectLst/>
                <a:latin typeface="+mn-lt"/>
                <a:ea typeface="+mn-ea"/>
                <a:cs typeface="+mn-cs"/>
              </a:rPr>
              <a:t> NEXT SLIDE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1" dirty="0" smtClean="0"/>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59</a:t>
            </a:fld>
            <a:endParaRPr lang="en-US" altLang="en-US"/>
          </a:p>
        </p:txBody>
      </p:sp>
    </p:spTree>
    <p:extLst>
      <p:ext uri="{BB962C8B-B14F-4D97-AF65-F5344CB8AC3E}">
        <p14:creationId xmlns:p14="http://schemas.microsoft.com/office/powerpoint/2010/main" val="406814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prometheus</a:t>
            </a:r>
            <a:r>
              <a:rPr lang="en-US" sz="1200" b="0" i="0" kern="1200" dirty="0" smtClean="0">
                <a:solidFill>
                  <a:schemeClr val="tx1"/>
                </a:solidFill>
                <a:effectLst/>
                <a:latin typeface="+mn-lt"/>
                <a:ea typeface="+mn-ea"/>
                <a:cs typeface="+mn-cs"/>
              </a:rPr>
              <a:t>-metrics-</a:t>
            </a:r>
            <a:r>
              <a:rPr lang="en-US" sz="1200" b="0" i="0" kern="1200" dirty="0" err="1" smtClean="0">
                <a:solidFill>
                  <a:schemeClr val="tx1"/>
                </a:solidFill>
                <a:effectLst/>
                <a:latin typeface="+mn-lt"/>
                <a:ea typeface="+mn-ea"/>
                <a:cs typeface="+mn-cs"/>
              </a:rPr>
              <a:t>config.png</a:t>
            </a: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60</a:t>
            </a:fld>
            <a:endParaRPr lang="en-US" altLang="en-US"/>
          </a:p>
        </p:txBody>
      </p:sp>
    </p:spTree>
    <p:extLst>
      <p:ext uri="{BB962C8B-B14F-4D97-AF65-F5344CB8AC3E}">
        <p14:creationId xmlns:p14="http://schemas.microsoft.com/office/powerpoint/2010/main" val="212093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r>
              <a:rPr lang="en-US" sz="1200" b="0" i="0" kern="1200" dirty="0" smtClean="0">
                <a:solidFill>
                  <a:schemeClr val="tx1"/>
                </a:solidFill>
                <a:effectLst/>
                <a:latin typeface="+mn-lt"/>
                <a:ea typeface="+mn-ea"/>
                <a:cs typeface="+mn-cs"/>
              </a:rPr>
              <a:t>(Steps are a continuation from</a:t>
            </a:r>
            <a:r>
              <a:rPr lang="en-US" sz="1200" b="0" i="0" kern="1200" baseline="0" dirty="0" smtClean="0">
                <a:solidFill>
                  <a:schemeClr val="tx1"/>
                </a:solidFill>
                <a:effectLst/>
                <a:latin typeface="+mn-lt"/>
                <a:ea typeface="+mn-ea"/>
                <a:cs typeface="+mn-cs"/>
              </a:rPr>
              <a:t> #59)</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Show the complete list of metrics using curl </a:t>
            </a:r>
            <a:r>
              <a:rPr lang="en-US" sz="1200" b="0" i="0" u="none" strike="noStrike" kern="1200" dirty="0" smtClean="0">
                <a:solidFill>
                  <a:schemeClr val="tx1"/>
                </a:solidFill>
                <a:effectLst/>
                <a:latin typeface="+mn-lt"/>
                <a:ea typeface="+mn-ea"/>
                <a:cs typeface="+mn-cs"/>
                <a:hlinkClick r:id="rId3"/>
              </a:rPr>
              <a:t>http://localhost:9323/metrics</a:t>
            </a:r>
            <a:endParaRPr lang="en-US" sz="1200" b="0" i="0" u="none" strike="noStrike"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Show the list of engine metrics using curl </a:t>
            </a:r>
            <a:r>
              <a:rPr lang="en-US" sz="1200" b="0" i="0" u="none" strike="noStrike" kern="1200" dirty="0" smtClean="0">
                <a:solidFill>
                  <a:schemeClr val="tx1"/>
                </a:solidFill>
                <a:effectLst/>
                <a:latin typeface="+mn-lt"/>
                <a:ea typeface="+mn-ea"/>
                <a:cs typeface="+mn-cs"/>
                <a:hlinkClick r:id="rId3"/>
              </a:rPr>
              <a:t>http://localhost:9323/metrics</a:t>
            </a:r>
            <a:r>
              <a:rPr lang="en-US" sz="1200" b="0" i="0" kern="1200" dirty="0" smtClean="0">
                <a:solidFill>
                  <a:schemeClr val="tx1"/>
                </a:solidFill>
                <a:effectLst/>
                <a:latin typeface="+mn-lt"/>
                <a:ea typeface="+mn-ea"/>
                <a:cs typeface="+mn-cs"/>
              </a:rPr>
              <a:t> | grep engine</a:t>
            </a:r>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4"/>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7"/>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8"/>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9"/>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10"/>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3"/>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61</a:t>
            </a:fld>
            <a:endParaRPr lang="en-US" altLang="en-US"/>
          </a:p>
        </p:txBody>
      </p:sp>
    </p:spTree>
    <p:extLst>
      <p:ext uri="{BB962C8B-B14F-4D97-AF65-F5344CB8AC3E}">
        <p14:creationId xmlns:p14="http://schemas.microsoft.com/office/powerpoint/2010/main" val="1611174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endParaRPr lang="en-US" b="1" dirty="0" smtClean="0"/>
          </a:p>
          <a:p>
            <a:r>
              <a:rPr lang="en-US" b="1" dirty="0" smtClean="0">
                <a:effectLst/>
              </a:rPr>
              <a:t>Start Prometheus</a:t>
            </a:r>
          </a:p>
          <a:p>
            <a:r>
              <a:rPr lang="en-US" dirty="0" smtClean="0">
                <a:effectLst/>
              </a:rPr>
              <a:t>In this section, we’ll start Prometheus and use it to scrape it’s own health.</a:t>
            </a:r>
          </a:p>
          <a:p>
            <a:endParaRPr lang="en-US" dirty="0" smtClean="0">
              <a:effectLst/>
            </a:endParaRPr>
          </a:p>
          <a:p>
            <a:r>
              <a:rPr lang="en-US" dirty="0" smtClean="0">
                <a:effectLst/>
              </a:rPr>
              <a:t>Create a new directory </a:t>
            </a:r>
            <a:r>
              <a:rPr lang="en-US" dirty="0" err="1" smtClean="0">
                <a:effectLst/>
              </a:rPr>
              <a:t>prometheus</a:t>
            </a:r>
            <a:r>
              <a:rPr lang="en-US" dirty="0" smtClean="0">
                <a:effectLst/>
              </a:rPr>
              <a:t> and change to that directory</a:t>
            </a:r>
          </a:p>
          <a:p>
            <a:endParaRPr lang="en-US" dirty="0" smtClean="0">
              <a:effectLst/>
            </a:endParaRPr>
          </a:p>
          <a:p>
            <a:r>
              <a:rPr lang="en-US" dirty="0" smtClean="0">
                <a:effectLst/>
              </a:rPr>
              <a:t>Create a text file </a:t>
            </a:r>
            <a:r>
              <a:rPr lang="en-US" dirty="0" err="1" smtClean="0">
                <a:effectLst/>
              </a:rPr>
              <a:t>prometheus.yml</a:t>
            </a:r>
            <a:r>
              <a:rPr lang="en-US" dirty="0" smtClean="0">
                <a:effectLst/>
              </a:rPr>
              <a:t> and use the following content</a:t>
            </a:r>
          </a:p>
          <a:p>
            <a:endParaRPr lang="en-US" dirty="0" smtClean="0">
              <a:effectLst/>
            </a:endParaRPr>
          </a:p>
          <a:p>
            <a:r>
              <a:rPr lang="en-US" dirty="0" smtClean="0">
                <a:effectLst/>
              </a:rPr>
              <a:t># A scrape configuration scraping a Node Exporter and the Prometheus server </a:t>
            </a:r>
          </a:p>
          <a:p>
            <a:r>
              <a:rPr lang="en-US" dirty="0" smtClean="0">
                <a:effectLst/>
              </a:rPr>
              <a:t># itself. </a:t>
            </a:r>
          </a:p>
          <a:p>
            <a:r>
              <a:rPr lang="en-US" dirty="0" err="1" smtClean="0">
                <a:effectLst/>
              </a:rPr>
              <a:t>scrape_configs</a:t>
            </a:r>
            <a:r>
              <a:rPr lang="en-US" dirty="0" smtClean="0">
                <a:effectLst/>
              </a:rPr>
              <a:t>: </a:t>
            </a:r>
          </a:p>
          <a:p>
            <a:r>
              <a:rPr lang="en-US" dirty="0" smtClean="0">
                <a:effectLst/>
              </a:rPr>
              <a:t>   # Scrape Prometheus itself every 5 seconds. </a:t>
            </a:r>
          </a:p>
          <a:p>
            <a:r>
              <a:rPr lang="en-US" dirty="0" smtClean="0">
                <a:effectLst/>
              </a:rPr>
              <a:t>   - </a:t>
            </a:r>
            <a:r>
              <a:rPr lang="en-US" dirty="0" err="1" smtClean="0">
                <a:effectLst/>
              </a:rPr>
              <a:t>job_name</a:t>
            </a:r>
            <a:r>
              <a:rPr lang="en-US" dirty="0" smtClean="0">
                <a:effectLst/>
              </a:rPr>
              <a:t>: '</a:t>
            </a:r>
            <a:r>
              <a:rPr lang="en-US" dirty="0" err="1" smtClean="0">
                <a:effectLst/>
              </a:rPr>
              <a:t>prometheus</a:t>
            </a:r>
            <a:r>
              <a:rPr lang="en-US" dirty="0" smtClean="0">
                <a:effectLst/>
              </a:rPr>
              <a:t>' </a:t>
            </a:r>
          </a:p>
          <a:p>
            <a:r>
              <a:rPr lang="en-US" dirty="0" smtClean="0">
                <a:effectLst/>
              </a:rPr>
              <a:t>     </a:t>
            </a:r>
            <a:r>
              <a:rPr lang="en-US" dirty="0" err="1" smtClean="0">
                <a:effectLst/>
              </a:rPr>
              <a:t>scrape_interval</a:t>
            </a:r>
            <a:r>
              <a:rPr lang="en-US" dirty="0" smtClean="0">
                <a:effectLst/>
              </a:rPr>
              <a:t>: 5s </a:t>
            </a:r>
          </a:p>
          <a:p>
            <a:r>
              <a:rPr lang="en-US" dirty="0" smtClean="0">
                <a:effectLst/>
              </a:rPr>
              <a:t>     </a:t>
            </a:r>
            <a:r>
              <a:rPr lang="en-US" dirty="0" err="1" smtClean="0">
                <a:effectLst/>
              </a:rPr>
              <a:t>static_configs</a:t>
            </a:r>
            <a:r>
              <a:rPr lang="en-US" dirty="0" smtClean="0">
                <a:effectLst/>
              </a:rPr>
              <a:t>: </a:t>
            </a:r>
          </a:p>
          <a:p>
            <a:r>
              <a:rPr lang="en-US" dirty="0" smtClean="0">
                <a:effectLst/>
              </a:rPr>
              <a:t>        - targets: ['localhost:9090']</a:t>
            </a:r>
          </a:p>
          <a:p>
            <a:endParaRPr lang="en-US" dirty="0" smtClean="0">
              <a:effectLst/>
            </a:endParaRPr>
          </a:p>
          <a:p>
            <a:r>
              <a:rPr lang="en-US" dirty="0" smtClean="0">
                <a:effectLst/>
              </a:rPr>
              <a:t>This configuration file scrapes data from the Prometheus container which will be started subsequently on port 9090.</a:t>
            </a:r>
          </a:p>
          <a:p>
            <a:endParaRPr lang="en-US" dirty="0" smtClean="0">
              <a:effectLst/>
            </a:endParaRPr>
          </a:p>
          <a:p>
            <a:r>
              <a:rPr lang="en-US" dirty="0" smtClean="0">
                <a:effectLst/>
              </a:rPr>
              <a:t>Start a single-replica Prometheus service:</a:t>
            </a:r>
          </a:p>
          <a:p>
            <a:endParaRPr lang="en-US" dirty="0" smtClean="0">
              <a:effectLst/>
            </a:endParaRPr>
          </a:p>
          <a:p>
            <a:r>
              <a:rPr lang="en-US" dirty="0" err="1" smtClean="0">
                <a:effectLst/>
              </a:rPr>
              <a:t>docker</a:t>
            </a:r>
            <a:r>
              <a:rPr lang="en-US" dirty="0" smtClean="0">
                <a:effectLst/>
              </a:rPr>
              <a:t> service create \ </a:t>
            </a:r>
          </a:p>
          <a:p>
            <a:r>
              <a:rPr lang="en-US" dirty="0" smtClean="0">
                <a:effectLst/>
              </a:rPr>
              <a:t>--replicas 1 \ </a:t>
            </a:r>
          </a:p>
          <a:p>
            <a:r>
              <a:rPr lang="en-US" dirty="0" smtClean="0">
                <a:effectLst/>
              </a:rPr>
              <a:t>--name metrics \ </a:t>
            </a:r>
          </a:p>
          <a:p>
            <a:r>
              <a:rPr lang="en-US" dirty="0" smtClean="0">
                <a:effectLst/>
              </a:rPr>
              <a:t>--mount type=</a:t>
            </a:r>
            <a:r>
              <a:rPr lang="en-US" dirty="0" err="1" smtClean="0">
                <a:effectLst/>
              </a:rPr>
              <a:t>bind,source</a:t>
            </a:r>
            <a:r>
              <a:rPr lang="en-US" dirty="0" smtClean="0">
                <a:effectLst/>
              </a:rPr>
              <a:t>=`</a:t>
            </a:r>
            <a:r>
              <a:rPr lang="en-US" dirty="0" err="1" smtClean="0">
                <a:effectLst/>
              </a:rPr>
              <a:t>pwd</a:t>
            </a:r>
            <a:r>
              <a:rPr lang="en-US" dirty="0" smtClean="0">
                <a:effectLst/>
              </a:rPr>
              <a:t>`/</a:t>
            </a:r>
            <a:r>
              <a:rPr lang="en-US" dirty="0" err="1" smtClean="0">
                <a:effectLst/>
              </a:rPr>
              <a:t>prometheus.yml,destination</a:t>
            </a:r>
            <a:r>
              <a:rPr lang="en-US" dirty="0" smtClean="0">
                <a:effectLst/>
              </a:rPr>
              <a:t>=/</a:t>
            </a:r>
            <a:r>
              <a:rPr lang="en-US" dirty="0" err="1" smtClean="0">
                <a:effectLst/>
              </a:rPr>
              <a:t>etc</a:t>
            </a:r>
            <a:r>
              <a:rPr lang="en-US" dirty="0" smtClean="0">
                <a:effectLst/>
              </a:rPr>
              <a:t>/</a:t>
            </a:r>
            <a:r>
              <a:rPr lang="en-US" dirty="0" err="1" smtClean="0">
                <a:effectLst/>
              </a:rPr>
              <a:t>prometheus</a:t>
            </a:r>
            <a:r>
              <a:rPr lang="en-US" dirty="0" smtClean="0">
                <a:effectLst/>
              </a:rPr>
              <a:t>/</a:t>
            </a:r>
            <a:r>
              <a:rPr lang="en-US" dirty="0" err="1" smtClean="0">
                <a:effectLst/>
              </a:rPr>
              <a:t>prometheus.yml</a:t>
            </a:r>
            <a:r>
              <a:rPr lang="en-US" dirty="0" smtClean="0">
                <a:effectLst/>
              </a:rPr>
              <a:t> \ </a:t>
            </a:r>
          </a:p>
          <a:p>
            <a:r>
              <a:rPr lang="en-US" dirty="0" smtClean="0">
                <a:effectLst/>
              </a:rPr>
              <a:t>--publish 9090:9090/</a:t>
            </a:r>
            <a:r>
              <a:rPr lang="en-US" dirty="0" err="1" smtClean="0">
                <a:effectLst/>
              </a:rPr>
              <a:t>tcp</a:t>
            </a:r>
            <a:r>
              <a:rPr lang="en-US" dirty="0" smtClean="0">
                <a:effectLst/>
              </a:rPr>
              <a:t> \ </a:t>
            </a:r>
          </a:p>
          <a:p>
            <a:r>
              <a:rPr lang="en-US" dirty="0" smtClean="0">
                <a:effectLst/>
              </a:rPr>
              <a:t>prom/</a:t>
            </a:r>
            <a:r>
              <a:rPr lang="en-US" dirty="0" err="1" smtClean="0">
                <a:effectLst/>
              </a:rPr>
              <a:t>prometheus</a:t>
            </a:r>
            <a:endParaRPr lang="en-US" dirty="0" smtClean="0">
              <a:effectLst/>
            </a:endParaRPr>
          </a:p>
          <a:p>
            <a:endParaRPr lang="en-US" dirty="0" smtClean="0">
              <a:effectLst/>
            </a:endParaRPr>
          </a:p>
          <a:p>
            <a:r>
              <a:rPr lang="en-US" dirty="0" smtClean="0">
                <a:effectLst/>
              </a:rPr>
              <a:t>This will start the Prometheus container on port 9090.</a:t>
            </a:r>
          </a:p>
          <a:p>
            <a:endParaRPr lang="en-US" dirty="0" smtClean="0">
              <a:effectLst/>
            </a:endParaRPr>
          </a:p>
          <a:p>
            <a:r>
              <a:rPr lang="en-US" sz="1200" b="0" i="0" kern="1200" dirty="0" smtClean="0">
                <a:solidFill>
                  <a:schemeClr val="tx1"/>
                </a:solidFill>
                <a:effectLst/>
                <a:latin typeface="+mn-lt"/>
                <a:ea typeface="+mn-ea"/>
                <a:cs typeface="+mn-cs"/>
              </a:rPr>
              <a:t>4.Prometheus dashboard is at </a:t>
            </a:r>
            <a:r>
              <a:rPr lang="en-US" sz="1200" b="0" i="0" u="none" strike="noStrike" kern="1200" dirty="0" smtClean="0">
                <a:solidFill>
                  <a:schemeClr val="tx1"/>
                </a:solidFill>
                <a:effectLst/>
                <a:latin typeface="+mn-lt"/>
                <a:ea typeface="+mn-ea"/>
                <a:cs typeface="+mn-cs"/>
                <a:hlinkClick r:id="rId3"/>
              </a:rPr>
              <a:t>http://localhost:9090</a:t>
            </a:r>
            <a:r>
              <a:rPr lang="en-US" sz="1200" b="0" i="0" kern="1200" dirty="0" smtClean="0">
                <a:solidFill>
                  <a:schemeClr val="tx1"/>
                </a:solidFill>
                <a:effectLst/>
                <a:latin typeface="+mn-lt"/>
                <a:ea typeface="+mn-ea"/>
                <a:cs typeface="+mn-cs"/>
              </a:rPr>
              <a:t>. Check the list of enabled targets at </a:t>
            </a:r>
            <a:r>
              <a:rPr lang="en-US" sz="1200" b="0" i="0" u="none" strike="noStrike" kern="1200" dirty="0" smtClean="0">
                <a:solidFill>
                  <a:schemeClr val="tx1"/>
                </a:solidFill>
                <a:effectLst/>
                <a:latin typeface="+mn-lt"/>
                <a:ea typeface="+mn-ea"/>
                <a:cs typeface="+mn-cs"/>
                <a:hlinkClick r:id="rId4"/>
              </a:rPr>
              <a:t>http://localhost:9090/targets</a:t>
            </a:r>
            <a:r>
              <a:rPr lang="en-US" sz="1200" b="0" i="0" kern="1200" dirty="0" smtClean="0">
                <a:solidFill>
                  <a:schemeClr val="tx1"/>
                </a:solidFill>
                <a:effectLst/>
                <a:latin typeface="+mn-lt"/>
                <a:ea typeface="+mn-ea"/>
                <a:cs typeface="+mn-cs"/>
              </a:rPr>
              <a:t>(also accessible from Status → Targets menu).</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prometheus</a:t>
            </a:r>
            <a:r>
              <a:rPr lang="en-US" sz="1200" b="0" i="0" kern="1200" dirty="0" smtClean="0">
                <a:solidFill>
                  <a:schemeClr val="tx1"/>
                </a:solidFill>
                <a:effectLst/>
                <a:latin typeface="+mn-lt"/>
                <a:ea typeface="+mn-ea"/>
                <a:cs typeface="+mn-cs"/>
              </a:rPr>
              <a:t>-metrics-</a:t>
            </a:r>
            <a:r>
              <a:rPr lang="en-US" sz="1200" b="0" i="0" kern="1200" dirty="0" err="1" smtClean="0">
                <a:solidFill>
                  <a:schemeClr val="tx1"/>
                </a:solidFill>
                <a:effectLst/>
                <a:latin typeface="+mn-lt"/>
                <a:ea typeface="+mn-ea"/>
                <a:cs typeface="+mn-cs"/>
              </a:rPr>
              <a:t>target.png</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shows that the Prometheus endpoint is available for scraping.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5.Click on Graph and click on -insert metric at cursor- to see the list of metrics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prometheus-metrics1.png</a:t>
            </a: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lrg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are all the metrics published by the Prometheus endpoint.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6.Choose </a:t>
            </a:r>
            <a:r>
              <a:rPr lang="en-US" sz="1200" b="0" i="0" kern="1200" dirty="0" err="1" smtClean="0">
                <a:solidFill>
                  <a:schemeClr val="tx1"/>
                </a:solidFill>
                <a:effectLst/>
                <a:latin typeface="+mn-lt"/>
                <a:ea typeface="+mn-ea"/>
                <a:cs typeface="+mn-cs"/>
              </a:rPr>
              <a:t>http_request_total</a:t>
            </a:r>
            <a:r>
              <a:rPr lang="en-US" sz="1200" b="0" i="0" kern="1200" dirty="0" smtClean="0">
                <a:solidFill>
                  <a:schemeClr val="tx1"/>
                </a:solidFill>
                <a:effectLst/>
                <a:latin typeface="+mn-lt"/>
                <a:ea typeface="+mn-ea"/>
                <a:cs typeface="+mn-cs"/>
              </a:rPr>
              <a:t> metrics, click on Execute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prometheus-metrics2.png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7.Switch from Console to Graph</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prometheus-metrics3.png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8.Change the duration from 1h to 5m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prometheus-metrics4.png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9.Click on Add Graph, select a different metric, say </a:t>
            </a:r>
            <a:r>
              <a:rPr lang="en-US" sz="1200" b="0" i="0" kern="1200" dirty="0" err="1" smtClean="0">
                <a:solidFill>
                  <a:schemeClr val="tx1"/>
                </a:solidFill>
                <a:effectLst/>
                <a:latin typeface="+mn-lt"/>
                <a:ea typeface="+mn-ea"/>
                <a:cs typeface="+mn-cs"/>
              </a:rPr>
              <a:t>http_requests_duration_microseconds</a:t>
            </a:r>
            <a:r>
              <a:rPr lang="en-US" sz="1200" b="0" i="0" kern="1200" dirty="0" smtClean="0">
                <a:solidFill>
                  <a:schemeClr val="tx1"/>
                </a:solidFill>
                <a:effectLst/>
                <a:latin typeface="+mn-lt"/>
                <a:ea typeface="+mn-ea"/>
                <a:cs typeface="+mn-cs"/>
              </a:rPr>
              <a:t>, and click on Execute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prometheus-metrics5.png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10.Switch from Console to Graph and change the duration from 1h to 5m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prometheus-metrics6.png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11.Stop the container: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-f metrics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Multiple graphs can be added this way.</a:t>
            </a:r>
          </a:p>
          <a:p>
            <a:r>
              <a:rPr lang="en-US" dirty="0" smtClean="0"/>
              <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5"/>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7"/>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11"/>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3"/>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4"/>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62</a:t>
            </a:fld>
            <a:endParaRPr lang="en-US" altLang="en-US"/>
          </a:p>
        </p:txBody>
      </p:sp>
    </p:spTree>
    <p:extLst>
      <p:ext uri="{BB962C8B-B14F-4D97-AF65-F5344CB8AC3E}">
        <p14:creationId xmlns:p14="http://schemas.microsoft.com/office/powerpoint/2010/main" val="10955908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endParaRPr lang="en-US" b="1" dirty="0" smtClean="0"/>
          </a:p>
          <a:p>
            <a:r>
              <a:rPr lang="en-US" b="1" dirty="0" smtClean="0">
                <a:effectLst/>
              </a:rPr>
              <a:t>Start Prometheus</a:t>
            </a:r>
          </a:p>
          <a:p>
            <a:endParaRPr lang="en-US" dirty="0" smtClean="0">
              <a:effectLst/>
            </a:endParaRPr>
          </a:p>
          <a:p>
            <a:r>
              <a:rPr lang="en-US" sz="1200" b="0" i="0" kern="1200" dirty="0" smtClean="0">
                <a:solidFill>
                  <a:schemeClr val="tx1"/>
                </a:solidFill>
                <a:effectLst/>
                <a:latin typeface="+mn-lt"/>
                <a:ea typeface="+mn-ea"/>
                <a:cs typeface="+mn-cs"/>
              </a:rPr>
              <a:t>4.Prometheus dashboard is at </a:t>
            </a:r>
            <a:r>
              <a:rPr lang="en-US" sz="1200" b="0" i="0" u="none" strike="noStrike" kern="1200" dirty="0" smtClean="0">
                <a:solidFill>
                  <a:schemeClr val="tx1"/>
                </a:solidFill>
                <a:effectLst/>
                <a:latin typeface="+mn-lt"/>
                <a:ea typeface="+mn-ea"/>
                <a:cs typeface="+mn-cs"/>
                <a:hlinkClick r:id="rId3"/>
              </a:rPr>
              <a:t>http://localhost:9090</a:t>
            </a:r>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Check the list of enabled targets at </a:t>
            </a:r>
            <a:r>
              <a:rPr lang="en-US" sz="1200" b="0" i="0" u="none" strike="noStrike" kern="1200" dirty="0" smtClean="0">
                <a:solidFill>
                  <a:schemeClr val="tx1"/>
                </a:solidFill>
                <a:effectLst/>
                <a:latin typeface="+mn-lt"/>
                <a:ea typeface="+mn-ea"/>
                <a:cs typeface="+mn-cs"/>
                <a:hlinkClick r:id="rId4"/>
              </a:rPr>
              <a:t>http://localhost:9090/targets</a:t>
            </a:r>
            <a:r>
              <a:rPr lang="en-US" sz="1200" b="0" i="0" kern="1200" dirty="0" smtClean="0">
                <a:solidFill>
                  <a:schemeClr val="tx1"/>
                </a:solidFill>
                <a:effectLst/>
                <a:latin typeface="+mn-lt"/>
                <a:ea typeface="+mn-ea"/>
                <a:cs typeface="+mn-cs"/>
              </a:rPr>
              <a:t>(also accessible from Status → Targets menu).</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prometheus</a:t>
            </a:r>
            <a:r>
              <a:rPr lang="en-US" sz="1200" b="0" i="0" kern="1200" dirty="0" smtClean="0">
                <a:solidFill>
                  <a:schemeClr val="tx1"/>
                </a:solidFill>
                <a:effectLst/>
                <a:latin typeface="+mn-lt"/>
                <a:ea typeface="+mn-ea"/>
                <a:cs typeface="+mn-cs"/>
              </a:rPr>
              <a:t>-metrics-</a:t>
            </a:r>
            <a:r>
              <a:rPr lang="en-US" sz="1200" b="0" i="0" kern="1200" dirty="0" err="1" smtClean="0">
                <a:solidFill>
                  <a:schemeClr val="tx1"/>
                </a:solidFill>
                <a:effectLst/>
                <a:latin typeface="+mn-lt"/>
                <a:ea typeface="+mn-ea"/>
                <a:cs typeface="+mn-cs"/>
              </a:rPr>
              <a:t>target.png</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shows that the Prometheus endpoint is available for scraping.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5.Click on Graph and click on -insert metric at cursor- to see the list of metrics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prometheus-metrics1.png</a:t>
            </a: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lrg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are all the metrics published by the Prometheus endpoint.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6.Choose </a:t>
            </a:r>
            <a:r>
              <a:rPr lang="en-US" sz="1200" b="0" i="0" kern="1200" dirty="0" err="1" smtClean="0">
                <a:solidFill>
                  <a:schemeClr val="tx1"/>
                </a:solidFill>
                <a:effectLst/>
                <a:latin typeface="+mn-lt"/>
                <a:ea typeface="+mn-ea"/>
                <a:cs typeface="+mn-cs"/>
              </a:rPr>
              <a:t>http_request_total</a:t>
            </a:r>
            <a:r>
              <a:rPr lang="en-US" sz="1200" b="0" i="0" kern="1200" dirty="0" smtClean="0">
                <a:solidFill>
                  <a:schemeClr val="tx1"/>
                </a:solidFill>
                <a:effectLst/>
                <a:latin typeface="+mn-lt"/>
                <a:ea typeface="+mn-ea"/>
                <a:cs typeface="+mn-cs"/>
              </a:rPr>
              <a:t> metrics, click on Execute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prometheus-metrics2.png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7.Switch from Console to Graph</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prometheus-metrics3.png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8.Change the duration from 1h to 5m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prometheus-metrics4.png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9.Click on Add Graph, select a different metric, say </a:t>
            </a:r>
            <a:r>
              <a:rPr lang="en-US" sz="1200" b="0" i="0" kern="1200" dirty="0" err="1" smtClean="0">
                <a:solidFill>
                  <a:schemeClr val="tx1"/>
                </a:solidFill>
                <a:effectLst/>
                <a:latin typeface="+mn-lt"/>
                <a:ea typeface="+mn-ea"/>
                <a:cs typeface="+mn-cs"/>
              </a:rPr>
              <a:t>http_requests_duration_microseconds</a:t>
            </a:r>
            <a:r>
              <a:rPr lang="en-US" sz="1200" b="0" i="0" kern="1200" dirty="0" smtClean="0">
                <a:solidFill>
                  <a:schemeClr val="tx1"/>
                </a:solidFill>
                <a:effectLst/>
                <a:latin typeface="+mn-lt"/>
                <a:ea typeface="+mn-ea"/>
                <a:cs typeface="+mn-cs"/>
              </a:rPr>
              <a:t>, and click on Execute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prometheus-metrics5.png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10.Switch from Console to Graph and change the duration from 1h to 5m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prometheus-metrics6.png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11.Stop the container: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-f metrics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Multiple graphs can be added this way.</a:t>
            </a:r>
          </a:p>
          <a:p>
            <a:r>
              <a:rPr lang="en-US" dirty="0" smtClean="0"/>
              <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5"/>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7"/>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11"/>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3"/>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4"/>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63</a:t>
            </a:fld>
            <a:endParaRPr lang="en-US" altLang="en-US"/>
          </a:p>
        </p:txBody>
      </p:sp>
    </p:spTree>
    <p:extLst>
      <p:ext uri="{BB962C8B-B14F-4D97-AF65-F5344CB8AC3E}">
        <p14:creationId xmlns:p14="http://schemas.microsoft.com/office/powerpoint/2010/main" val="488978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In-container Java Development: Eclipse</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Select the app subdirectory of the directory where you cloned the project.</a:t>
            </a:r>
          </a:p>
          <a:p>
            <a:r>
              <a:rPr lang="en-US" dirty="0" smtClean="0"/>
              <a:t/>
            </a:r>
            <a:br>
              <a:rPr lang="en-US" dirty="0" smtClean="0"/>
            </a:br>
            <a:r>
              <a:rPr lang="en-US" dirty="0" smtClean="0"/>
              <a:t>(images/eclipse_import_existing_maven_project_2.png)  </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a:t>
            </a:fld>
            <a:endParaRPr lang="en-US" altLang="en-US"/>
          </a:p>
        </p:txBody>
      </p:sp>
    </p:spTree>
    <p:extLst>
      <p:ext uri="{BB962C8B-B14F-4D97-AF65-F5344CB8AC3E}">
        <p14:creationId xmlns:p14="http://schemas.microsoft.com/office/powerpoint/2010/main" val="18297766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endParaRPr lang="en-US" b="1" dirty="0" smtClean="0"/>
          </a:p>
          <a:p>
            <a:r>
              <a:rPr lang="en-US" b="1" dirty="0" smtClean="0">
                <a:effectLst/>
              </a:rPr>
              <a:t>Start Prometheus</a:t>
            </a:r>
          </a:p>
          <a:p>
            <a:endParaRPr lang="en-US" dirty="0" smtClean="0">
              <a:effectLst/>
            </a:endParaRPr>
          </a:p>
          <a:p>
            <a:r>
              <a:rPr lang="en-US" sz="1200" b="0" i="0" kern="1200" dirty="0" smtClean="0">
                <a:solidFill>
                  <a:schemeClr val="tx1"/>
                </a:solidFill>
                <a:effectLst/>
                <a:latin typeface="+mn-lt"/>
                <a:ea typeface="+mn-ea"/>
                <a:cs typeface="+mn-cs"/>
              </a:rPr>
              <a:t>4.Prometheus dashboard is at </a:t>
            </a:r>
            <a:r>
              <a:rPr lang="en-US" sz="1200" b="0" i="0" u="none" strike="noStrike" kern="1200" dirty="0" smtClean="0">
                <a:solidFill>
                  <a:schemeClr val="tx1"/>
                </a:solidFill>
                <a:effectLst/>
                <a:latin typeface="+mn-lt"/>
                <a:ea typeface="+mn-ea"/>
                <a:cs typeface="+mn-cs"/>
                <a:hlinkClick r:id="rId3"/>
              </a:rPr>
              <a:t>http://localhost:9090</a:t>
            </a:r>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Check the list of enabled targets at </a:t>
            </a:r>
            <a:r>
              <a:rPr lang="en-US" sz="1200" b="0" i="0" u="none" strike="noStrike" kern="1200" dirty="0" smtClean="0">
                <a:solidFill>
                  <a:schemeClr val="tx1"/>
                </a:solidFill>
                <a:effectLst/>
                <a:latin typeface="+mn-lt"/>
                <a:ea typeface="+mn-ea"/>
                <a:cs typeface="+mn-cs"/>
                <a:hlinkClick r:id="rId4"/>
              </a:rPr>
              <a:t>http://localhost:9090/targets</a:t>
            </a:r>
            <a:r>
              <a:rPr lang="en-US" sz="1200" b="0" i="0" kern="1200" dirty="0" smtClean="0">
                <a:solidFill>
                  <a:schemeClr val="tx1"/>
                </a:solidFill>
                <a:effectLst/>
                <a:latin typeface="+mn-lt"/>
                <a:ea typeface="+mn-ea"/>
                <a:cs typeface="+mn-cs"/>
              </a:rPr>
              <a:t>(also accessible from Status → Targets menu).</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prometheus</a:t>
            </a:r>
            <a:r>
              <a:rPr lang="en-US" sz="1200" b="0" i="0" kern="1200" dirty="0" smtClean="0">
                <a:solidFill>
                  <a:schemeClr val="tx1"/>
                </a:solidFill>
                <a:effectLst/>
                <a:latin typeface="+mn-lt"/>
                <a:ea typeface="+mn-ea"/>
                <a:cs typeface="+mn-cs"/>
              </a:rPr>
              <a:t>-metrics-</a:t>
            </a:r>
            <a:r>
              <a:rPr lang="en-US" sz="1200" b="0" i="0" kern="1200" dirty="0" err="1" smtClean="0">
                <a:solidFill>
                  <a:schemeClr val="tx1"/>
                </a:solidFill>
                <a:effectLst/>
                <a:latin typeface="+mn-lt"/>
                <a:ea typeface="+mn-ea"/>
                <a:cs typeface="+mn-cs"/>
              </a:rPr>
              <a:t>target.png</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shows that the Prometheus endpoint is available for scraping.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5.Click on Graph and click on -insert metric at cursor- to see the list of metrics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prometheus-metrics1.png</a:t>
            </a: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lrg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are all the metrics published by the Prometheus endpoint.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6.Choose </a:t>
            </a:r>
            <a:r>
              <a:rPr lang="en-US" sz="1200" b="0" i="0" kern="1200" dirty="0" err="1" smtClean="0">
                <a:solidFill>
                  <a:schemeClr val="tx1"/>
                </a:solidFill>
                <a:effectLst/>
                <a:latin typeface="+mn-lt"/>
                <a:ea typeface="+mn-ea"/>
                <a:cs typeface="+mn-cs"/>
              </a:rPr>
              <a:t>http_request_total</a:t>
            </a:r>
            <a:r>
              <a:rPr lang="en-US" sz="1200" b="0" i="0" kern="1200" dirty="0" smtClean="0">
                <a:solidFill>
                  <a:schemeClr val="tx1"/>
                </a:solidFill>
                <a:effectLst/>
                <a:latin typeface="+mn-lt"/>
                <a:ea typeface="+mn-ea"/>
                <a:cs typeface="+mn-cs"/>
              </a:rPr>
              <a:t> metrics, click on Execute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prometheus-metrics2.png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7.Switch from Console to Graph</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prometheus-metrics3.png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8.Change the duration from 1h to 5m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prometheus-metrics4.png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9.Click on Add Graph, select a different metric, say </a:t>
            </a:r>
            <a:r>
              <a:rPr lang="en-US" sz="1200" b="0" i="0" kern="1200" dirty="0" err="1" smtClean="0">
                <a:solidFill>
                  <a:schemeClr val="tx1"/>
                </a:solidFill>
                <a:effectLst/>
                <a:latin typeface="+mn-lt"/>
                <a:ea typeface="+mn-ea"/>
                <a:cs typeface="+mn-cs"/>
              </a:rPr>
              <a:t>http_requests_duration_microseconds</a:t>
            </a:r>
            <a:r>
              <a:rPr lang="en-US" sz="1200" b="0" i="0" kern="1200" dirty="0" smtClean="0">
                <a:solidFill>
                  <a:schemeClr val="tx1"/>
                </a:solidFill>
                <a:effectLst/>
                <a:latin typeface="+mn-lt"/>
                <a:ea typeface="+mn-ea"/>
                <a:cs typeface="+mn-cs"/>
              </a:rPr>
              <a:t>, and click on Execute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prometheus-metrics5.png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10.Switch from Console to Graph and change the duration from 1h to 5m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prometheus-metrics6.png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11.Stop the container: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-f metrics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Multiple graphs can be added this way.</a:t>
            </a:r>
          </a:p>
          <a:p>
            <a:r>
              <a:rPr lang="en-US" dirty="0" smtClean="0"/>
              <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5"/>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7"/>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11"/>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3"/>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4"/>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64</a:t>
            </a:fld>
            <a:endParaRPr lang="en-US" altLang="en-US"/>
          </a:p>
        </p:txBody>
      </p:sp>
    </p:spTree>
    <p:extLst>
      <p:ext uri="{BB962C8B-B14F-4D97-AF65-F5344CB8AC3E}">
        <p14:creationId xmlns:p14="http://schemas.microsoft.com/office/powerpoint/2010/main" val="15271999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endParaRPr lang="en-US" b="1" dirty="0" smtClean="0"/>
          </a:p>
          <a:p>
            <a:r>
              <a:rPr lang="en-US" b="1" dirty="0" smtClean="0">
                <a:effectLst/>
              </a:rPr>
              <a:t>Start Prometheus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5.Click on Graph and click on -insert metric at cursor- to see the list of metrics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prometheus-metrics1.png</a:t>
            </a: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lrg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are all the metrics published by the Prometheus endpoint.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6.Choose </a:t>
            </a:r>
            <a:r>
              <a:rPr lang="en-US" sz="1200" b="0" i="0" kern="1200" dirty="0" err="1" smtClean="0">
                <a:solidFill>
                  <a:schemeClr val="tx1"/>
                </a:solidFill>
                <a:effectLst/>
                <a:latin typeface="+mn-lt"/>
                <a:ea typeface="+mn-ea"/>
                <a:cs typeface="+mn-cs"/>
              </a:rPr>
              <a:t>http_request_total</a:t>
            </a:r>
            <a:r>
              <a:rPr lang="en-US" sz="1200" b="0" i="0" kern="1200" dirty="0" smtClean="0">
                <a:solidFill>
                  <a:schemeClr val="tx1"/>
                </a:solidFill>
                <a:effectLst/>
                <a:latin typeface="+mn-lt"/>
                <a:ea typeface="+mn-ea"/>
                <a:cs typeface="+mn-cs"/>
              </a:rPr>
              <a:t> metrics, click on Execute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prometheus-metrics2.png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7.Switch from Console to Graph</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prometheus-metrics3.png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8.Change the duration from 1h to 5m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prometheus-metrics4.png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9.Click on Add Graph, select a different metric, say </a:t>
            </a:r>
            <a:r>
              <a:rPr lang="en-US" sz="1200" b="0" i="0" kern="1200" dirty="0" err="1" smtClean="0">
                <a:solidFill>
                  <a:schemeClr val="tx1"/>
                </a:solidFill>
                <a:effectLst/>
                <a:latin typeface="+mn-lt"/>
                <a:ea typeface="+mn-ea"/>
                <a:cs typeface="+mn-cs"/>
              </a:rPr>
              <a:t>http_requests_duration_microseconds</a:t>
            </a:r>
            <a:r>
              <a:rPr lang="en-US" sz="1200" b="0" i="0" kern="1200" dirty="0" smtClean="0">
                <a:solidFill>
                  <a:schemeClr val="tx1"/>
                </a:solidFill>
                <a:effectLst/>
                <a:latin typeface="+mn-lt"/>
                <a:ea typeface="+mn-ea"/>
                <a:cs typeface="+mn-cs"/>
              </a:rPr>
              <a:t>, and click on Execute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prometheus-metrics5.png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10.Switch from Console to Graph and change the duration from 1h to 5m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prometheus-metrics6.png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11.Stop the container: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-f metrics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Multiple graphs can be added this way.</a:t>
            </a:r>
          </a:p>
          <a:p>
            <a:r>
              <a:rPr lang="en-US" dirty="0" smtClean="0"/>
              <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65</a:t>
            </a:fld>
            <a:endParaRPr lang="en-US" altLang="en-US"/>
          </a:p>
        </p:txBody>
      </p:sp>
    </p:spTree>
    <p:extLst>
      <p:ext uri="{BB962C8B-B14F-4D97-AF65-F5344CB8AC3E}">
        <p14:creationId xmlns:p14="http://schemas.microsoft.com/office/powerpoint/2010/main" val="507130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endParaRPr lang="en-US" b="1" dirty="0" smtClean="0"/>
          </a:p>
          <a:p>
            <a:r>
              <a:rPr lang="en-US" b="1" dirty="0" smtClean="0">
                <a:effectLst/>
              </a:rPr>
              <a:t>Start Prometheus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6.Choose </a:t>
            </a:r>
            <a:r>
              <a:rPr lang="en-US" sz="1200" b="0" i="0" kern="1200" dirty="0" err="1" smtClean="0">
                <a:solidFill>
                  <a:schemeClr val="tx1"/>
                </a:solidFill>
                <a:effectLst/>
                <a:latin typeface="+mn-lt"/>
                <a:ea typeface="+mn-ea"/>
                <a:cs typeface="+mn-cs"/>
              </a:rPr>
              <a:t>http_request_total</a:t>
            </a:r>
            <a:r>
              <a:rPr lang="en-US" sz="1200" b="0" i="0" kern="1200" dirty="0" smtClean="0">
                <a:solidFill>
                  <a:schemeClr val="tx1"/>
                </a:solidFill>
                <a:effectLst/>
                <a:latin typeface="+mn-lt"/>
                <a:ea typeface="+mn-ea"/>
                <a:cs typeface="+mn-cs"/>
              </a:rPr>
              <a:t> metrics, click on Execute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prometheus-metrics2.png</a:t>
            </a:r>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66</a:t>
            </a:fld>
            <a:endParaRPr lang="en-US" altLang="en-US"/>
          </a:p>
        </p:txBody>
      </p:sp>
    </p:spTree>
    <p:extLst>
      <p:ext uri="{BB962C8B-B14F-4D97-AF65-F5344CB8AC3E}">
        <p14:creationId xmlns:p14="http://schemas.microsoft.com/office/powerpoint/2010/main" val="329386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endParaRPr lang="en-US" b="1" dirty="0" smtClean="0"/>
          </a:p>
          <a:p>
            <a:r>
              <a:rPr lang="en-US" b="1" dirty="0" smtClean="0">
                <a:effectLst/>
              </a:rPr>
              <a:t>Start Prometheus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7.Switch from Console to Graph</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prometheus-metrics3.png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8.Change the duration from 1h to 5m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prometheus-metrics4.png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9.Click on Add Graph, select a different metric, say </a:t>
            </a:r>
            <a:r>
              <a:rPr lang="en-US" sz="1200" b="0" i="0" kern="1200" dirty="0" err="1" smtClean="0">
                <a:solidFill>
                  <a:schemeClr val="tx1"/>
                </a:solidFill>
                <a:effectLst/>
                <a:latin typeface="+mn-lt"/>
                <a:ea typeface="+mn-ea"/>
                <a:cs typeface="+mn-cs"/>
              </a:rPr>
              <a:t>http_requests_duration_microseconds</a:t>
            </a:r>
            <a:r>
              <a:rPr lang="en-US" sz="1200" b="0" i="0" kern="1200" dirty="0" smtClean="0">
                <a:solidFill>
                  <a:schemeClr val="tx1"/>
                </a:solidFill>
                <a:effectLst/>
                <a:latin typeface="+mn-lt"/>
                <a:ea typeface="+mn-ea"/>
                <a:cs typeface="+mn-cs"/>
              </a:rPr>
              <a:t>, and click on Execute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prometheus-metrics5.png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10.Switch from Console to Graph and change the duration from 1h to 5m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prometheus-metrics6.png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11.Stop the container: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-f metrics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Multiple graphs can be added this way.</a:t>
            </a:r>
          </a:p>
          <a:p>
            <a:r>
              <a:rPr lang="en-US" dirty="0" smtClean="0"/>
              <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67</a:t>
            </a:fld>
            <a:endParaRPr lang="en-US" altLang="en-US"/>
          </a:p>
        </p:txBody>
      </p:sp>
    </p:spTree>
    <p:extLst>
      <p:ext uri="{BB962C8B-B14F-4D97-AF65-F5344CB8AC3E}">
        <p14:creationId xmlns:p14="http://schemas.microsoft.com/office/powerpoint/2010/main" val="19549482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endParaRPr lang="en-US" b="1" dirty="0" smtClean="0"/>
          </a:p>
          <a:p>
            <a:r>
              <a:rPr lang="en-US" b="1" dirty="0" smtClean="0">
                <a:effectLst/>
              </a:rPr>
              <a:t>Start Prometheus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8.Change the duration from 1h to 5m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prometheus-metrics4.png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9.Click on Add Graph, select a different metric, say </a:t>
            </a:r>
            <a:r>
              <a:rPr lang="en-US" sz="1200" b="0" i="0" kern="1200" dirty="0" err="1" smtClean="0">
                <a:solidFill>
                  <a:schemeClr val="tx1"/>
                </a:solidFill>
                <a:effectLst/>
                <a:latin typeface="+mn-lt"/>
                <a:ea typeface="+mn-ea"/>
                <a:cs typeface="+mn-cs"/>
              </a:rPr>
              <a:t>http_requests_duration_microseconds</a:t>
            </a:r>
            <a:r>
              <a:rPr lang="en-US" sz="1200" b="0" i="0" kern="1200" dirty="0" smtClean="0">
                <a:solidFill>
                  <a:schemeClr val="tx1"/>
                </a:solidFill>
                <a:effectLst/>
                <a:latin typeface="+mn-lt"/>
                <a:ea typeface="+mn-ea"/>
                <a:cs typeface="+mn-cs"/>
              </a:rPr>
              <a:t>, and click on Execute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prometheus-metrics5.png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10.Switch from Console to Graph and change the duration from 1h to 5m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prometheus-metrics6.png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11.Stop the container: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-f metrics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Multiple graphs can be added this way.</a:t>
            </a:r>
          </a:p>
          <a:p>
            <a:r>
              <a:rPr lang="en-US" dirty="0" smtClean="0"/>
              <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68</a:t>
            </a:fld>
            <a:endParaRPr lang="en-US" altLang="en-US"/>
          </a:p>
        </p:txBody>
      </p:sp>
    </p:spTree>
    <p:extLst>
      <p:ext uri="{BB962C8B-B14F-4D97-AF65-F5344CB8AC3E}">
        <p14:creationId xmlns:p14="http://schemas.microsoft.com/office/powerpoint/2010/main" val="6885526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endParaRPr lang="en-US" b="1" dirty="0" smtClean="0"/>
          </a:p>
          <a:p>
            <a:r>
              <a:rPr lang="en-US" b="1" dirty="0" smtClean="0">
                <a:effectLst/>
              </a:rPr>
              <a:t>Start Prometheus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9.Click on Add Graph, select a different metric, say </a:t>
            </a:r>
            <a:r>
              <a:rPr lang="en-US" sz="1200" b="0" i="0" kern="1200" dirty="0" err="1" smtClean="0">
                <a:solidFill>
                  <a:schemeClr val="tx1"/>
                </a:solidFill>
                <a:effectLst/>
                <a:latin typeface="+mn-lt"/>
                <a:ea typeface="+mn-ea"/>
                <a:cs typeface="+mn-cs"/>
              </a:rPr>
              <a:t>http_requests_duration_microseconds</a:t>
            </a:r>
            <a:r>
              <a:rPr lang="en-US" sz="1200" b="0" i="0" kern="1200" dirty="0" smtClean="0">
                <a:solidFill>
                  <a:schemeClr val="tx1"/>
                </a:solidFill>
                <a:effectLst/>
                <a:latin typeface="+mn-lt"/>
                <a:ea typeface="+mn-ea"/>
                <a:cs typeface="+mn-cs"/>
              </a:rPr>
              <a:t>, and click on Execute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prometheus-metrics5.png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10.Switch from Console to Graph and change the duration from 1h to 5m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prometheus-metrics6.png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11.Stop the container: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-f metrics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Multiple graphs can be added this way.</a:t>
            </a:r>
          </a:p>
          <a:p>
            <a:r>
              <a:rPr lang="en-US" dirty="0" smtClean="0"/>
              <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69</a:t>
            </a:fld>
            <a:endParaRPr lang="en-US" altLang="en-US"/>
          </a:p>
        </p:txBody>
      </p:sp>
    </p:spTree>
    <p:extLst>
      <p:ext uri="{BB962C8B-B14F-4D97-AF65-F5344CB8AC3E}">
        <p14:creationId xmlns:p14="http://schemas.microsoft.com/office/powerpoint/2010/main" val="1345371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endParaRPr lang="en-US" b="1" dirty="0" smtClean="0"/>
          </a:p>
          <a:p>
            <a:r>
              <a:rPr lang="en-US" b="1" dirty="0" smtClean="0">
                <a:effectLst/>
              </a:rPr>
              <a:t>Start Prometheus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10.Switch from Console to Graph and change the duration from 1h to 5m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prometheus-metrics6.png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11.Stop the container: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-f metrics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Multiple graphs can be added this way.</a:t>
            </a:r>
          </a:p>
          <a:p>
            <a:r>
              <a:rPr lang="en-US" dirty="0" smtClean="0"/>
              <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70</a:t>
            </a:fld>
            <a:endParaRPr lang="en-US" altLang="en-US"/>
          </a:p>
        </p:txBody>
      </p:sp>
    </p:spTree>
    <p:extLst>
      <p:ext uri="{BB962C8B-B14F-4D97-AF65-F5344CB8AC3E}">
        <p14:creationId xmlns:p14="http://schemas.microsoft.com/office/powerpoint/2010/main" val="16097504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metrics for Prometheus</a:t>
            </a:r>
          </a:p>
          <a:p>
            <a:endParaRPr lang="en-US" b="1" dirty="0" smtClean="0"/>
          </a:p>
          <a:p>
            <a:r>
              <a:rPr lang="en-US" b="1" dirty="0" smtClean="0">
                <a:effectLst/>
              </a:rPr>
              <a:t>Start Prometheus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11.Stop the container: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 -f metrics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Multiple graphs can be added this way.</a:t>
            </a:r>
          </a:p>
          <a:p>
            <a:r>
              <a:rPr lang="en-US" dirty="0" smtClean="0"/>
              <a:t/>
            </a:r>
            <a:br>
              <a:rPr lang="en-US" dirty="0" smtClean="0"/>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b="1" dirty="0" smtClean="0"/>
          </a:p>
          <a:p>
            <a:endParaRPr lang="en-US" b="1" dirty="0" smtClean="0"/>
          </a:p>
          <a:p>
            <a:r>
              <a:rPr lang="en-US" b="1" dirty="0" smtClean="0"/>
              <a:t>SOURCE</a:t>
            </a:r>
            <a:r>
              <a:rPr lang="en-US" b="1" dirty="0" smtClean="0"/>
              <a:t>:</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Prometheus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Docker metrics for Prometheus</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Node health</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Query using PromQL (TODO)</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cAdvisor</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Prometheus and cAdvisor</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9"/>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1"/>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2"/>
              </a:rPr>
              <a:t>View application metrics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71</a:t>
            </a:fld>
            <a:endParaRPr lang="en-US" altLang="en-US"/>
          </a:p>
        </p:txBody>
      </p:sp>
    </p:spTree>
    <p:extLst>
      <p:ext uri="{BB962C8B-B14F-4D97-AF65-F5344CB8AC3E}">
        <p14:creationId xmlns:p14="http://schemas.microsoft.com/office/powerpoint/2010/main" val="19807288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endParaRPr lang="en-US" b="1" dirty="0" smtClean="0"/>
          </a:p>
          <a:p>
            <a:r>
              <a:rPr lang="en-US" b="1" dirty="0" smtClean="0"/>
              <a:t>SOURCE:</a:t>
            </a:r>
          </a:p>
          <a:p>
            <a:r>
              <a:rPr lang="en-US" dirty="0" smtClean="0"/>
              <a:t>https://</a:t>
            </a:r>
            <a:r>
              <a:rPr lang="en-US" dirty="0" err="1" smtClean="0"/>
              <a:t>docs.docker.com</a:t>
            </a:r>
            <a:r>
              <a:rPr lang="en-US" dirty="0" smtClean="0"/>
              <a:t>/</a:t>
            </a:r>
            <a:r>
              <a:rPr lang="en-US" dirty="0" err="1" smtClean="0"/>
              <a:t>config</a:t>
            </a:r>
            <a:r>
              <a:rPr lang="en-US" dirty="0" smtClean="0"/>
              <a:t>/containers/logging/</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73</a:t>
            </a:fld>
            <a:endParaRPr lang="en-US" altLang="en-US"/>
          </a:p>
        </p:txBody>
      </p:sp>
    </p:spTree>
    <p:extLst>
      <p:ext uri="{BB962C8B-B14F-4D97-AF65-F5344CB8AC3E}">
        <p14:creationId xmlns:p14="http://schemas.microsoft.com/office/powerpoint/2010/main" val="69417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/labs/blob/master/developer-tools/java/chapters/ch10-monitoring.adoc</a:t>
            </a:r>
          </a:p>
          <a:p>
            <a:endParaRPr lang="en-US" dirty="0" smtClean="0"/>
          </a:p>
          <a:p>
            <a:r>
              <a:rPr lang="en-US" sz="1200" b="1" i="0" u="none" strike="noStrike" kern="1200" dirty="0" smtClean="0">
                <a:solidFill>
                  <a:schemeClr val="tx1"/>
                </a:solidFill>
                <a:effectLst/>
                <a:latin typeface="+mn-lt"/>
                <a:ea typeface="+mn-ea"/>
                <a:cs typeface="+mn-cs"/>
                <a:hlinkClick r:id="rId3"/>
              </a:rPr>
              <a:t>Monitor Java Applications</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4"/>
              </a:rPr>
              <a:t>Start Java application</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5"/>
              </a:rPr>
              <a:t>Start Prometheus service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6"/>
              </a:rPr>
              <a:t>View application metrics</a:t>
            </a:r>
            <a:endParaRPr lang="en-US" sz="1200" b="0" i="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hlinkClick r:id="rId7"/>
              </a:rPr>
              <a:t>Grafana</a:t>
            </a:r>
            <a:endParaRPr lang="en-US" sz="1200" b="1"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8"/>
              </a:rPr>
              <a:t>Start Grafana</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9"/>
              </a:rPr>
              <a:t>Add Prometheus as data source</a:t>
            </a:r>
            <a:endParaRPr lang="en-US" sz="1200" b="0" i="0" kern="1200" dirty="0" smtClean="0">
              <a:solidFill>
                <a:schemeClr val="tx1"/>
              </a:solidFill>
              <a:effectLst/>
              <a:latin typeface="+mn-lt"/>
              <a:ea typeface="+mn-ea"/>
              <a:cs typeface="+mn-cs"/>
            </a:endParaRPr>
          </a:p>
          <a:p>
            <a:pPr lvl="1"/>
            <a:r>
              <a:rPr lang="en-US" sz="1200" b="0" i="0" u="none" strike="noStrike" kern="1200" dirty="0" smtClean="0">
                <a:solidFill>
                  <a:schemeClr val="tx1"/>
                </a:solidFill>
                <a:effectLst/>
                <a:latin typeface="+mn-lt"/>
                <a:ea typeface="+mn-ea"/>
                <a:cs typeface="+mn-cs"/>
                <a:hlinkClick r:id="rId10"/>
              </a:rPr>
              <a:t>Create chart with Prometheus data source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75</a:t>
            </a:fld>
            <a:endParaRPr lang="en-US" altLang="en-US"/>
          </a:p>
        </p:txBody>
      </p:sp>
    </p:spTree>
    <p:extLst>
      <p:ext uri="{BB962C8B-B14F-4D97-AF65-F5344CB8AC3E}">
        <p14:creationId xmlns:p14="http://schemas.microsoft.com/office/powerpoint/2010/main" val="1402693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In-container Java Development: Eclipse</a:t>
            </a:r>
          </a:p>
          <a:p>
            <a:endParaRPr lang="en-US" dirty="0" smtClean="0"/>
          </a:p>
          <a:p>
            <a:r>
              <a:rPr lang="en-US" dirty="0" smtClean="0"/>
              <a:t>Select the </a:t>
            </a:r>
            <a:r>
              <a:rPr lang="en-US" dirty="0" err="1" smtClean="0"/>
              <a:t>pom.xml</a:t>
            </a:r>
            <a:r>
              <a:rPr lang="en-US" dirty="0" smtClean="0"/>
              <a:t> from the app directory, click `Finish`.  </a:t>
            </a:r>
          </a:p>
          <a:p>
            <a:endParaRPr lang="en-US" dirty="0" smtClean="0"/>
          </a:p>
          <a:p>
            <a:r>
              <a:rPr lang="en-US" dirty="0" smtClean="0"/>
              <a:t>(images/eclipse_import_existing_maven_project_3.png)</a:t>
            </a:r>
            <a:endParaRPr lang="en-US" b="1" dirty="0" smtClean="0"/>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a:t>
            </a:fld>
            <a:endParaRPr lang="en-US" altLang="en-US"/>
          </a:p>
        </p:txBody>
      </p:sp>
    </p:spTree>
    <p:extLst>
      <p:ext uri="{BB962C8B-B14F-4D97-AF65-F5344CB8AC3E}">
        <p14:creationId xmlns:p14="http://schemas.microsoft.com/office/powerpoint/2010/main" val="15496279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77</a:t>
            </a:fld>
            <a:endParaRPr lang="en-US" altLang="en-US"/>
          </a:p>
        </p:txBody>
      </p:sp>
    </p:spTree>
    <p:extLst>
      <p:ext uri="{BB962C8B-B14F-4D97-AF65-F5344CB8AC3E}">
        <p14:creationId xmlns:p14="http://schemas.microsoft.com/office/powerpoint/2010/main" val="5975869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development best practices</a:t>
            </a:r>
          </a:p>
          <a:p>
            <a:r>
              <a:rPr lang="en-US" sz="1200" b="0" i="0" kern="1200" dirty="0" smtClean="0">
                <a:solidFill>
                  <a:schemeClr val="tx1"/>
                </a:solidFill>
                <a:effectLst/>
                <a:latin typeface="+mn-lt"/>
                <a:ea typeface="+mn-ea"/>
                <a:cs typeface="+mn-cs"/>
              </a:rPr>
              <a:t>The following development patterns have proven to be helpful for people building applications with Docker.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If you have discovered something we should add, let us know.</a:t>
            </a:r>
          </a:p>
          <a:p>
            <a:endParaRPr lang="en-US" sz="1200" b="0" i="0" kern="1200" dirty="0" smtClean="0">
              <a:solidFill>
                <a:schemeClr val="tx1"/>
              </a:solidFill>
              <a:effectLst/>
              <a:latin typeface="+mn-lt"/>
              <a:ea typeface="+mn-ea"/>
              <a:cs typeface="+mn-cs"/>
            </a:endParaRPr>
          </a:p>
          <a:p>
            <a:pPr marL="0" indent="0">
              <a:buFont typeface="Arial" charset="0"/>
              <a:buNone/>
            </a:pPr>
            <a:r>
              <a:rPr lang="en-US" sz="1200" b="0" kern="1200" dirty="0" smtClean="0">
                <a:solidFill>
                  <a:schemeClr val="tx1"/>
                </a:solidFill>
                <a:effectLst/>
                <a:latin typeface="+mn-lt"/>
                <a:ea typeface="+mn-ea"/>
                <a:cs typeface="+mn-cs"/>
              </a:rPr>
              <a:t>For example: How to keep your images small</a:t>
            </a:r>
          </a:p>
          <a:p>
            <a:pPr marL="0" indent="0">
              <a:buFont typeface="Arial" charset="0"/>
              <a:buNone/>
            </a:pPr>
            <a:endParaRPr lang="en-US" sz="1200" kern="1200" dirty="0" smtClean="0">
              <a:solidFill>
                <a:schemeClr val="tx1"/>
              </a:solidFill>
              <a:effectLst/>
              <a:latin typeface="+mn-lt"/>
              <a:ea typeface="+mn-ea"/>
              <a:cs typeface="+mn-cs"/>
            </a:endParaRPr>
          </a:p>
          <a:p>
            <a:pPr marL="0" indent="0">
              <a:buFont typeface="Arial" charset="0"/>
              <a:buNone/>
            </a:pPr>
            <a:r>
              <a:rPr lang="en-US" sz="1200" kern="1200" dirty="0" smtClean="0">
                <a:solidFill>
                  <a:schemeClr val="tx1"/>
                </a:solidFill>
                <a:effectLst/>
                <a:latin typeface="+mn-lt"/>
                <a:ea typeface="+mn-ea"/>
                <a:cs typeface="+mn-cs"/>
              </a:rPr>
              <a:t>Small images are faster to pull over the network and faster to load into memory when starting containers or services. </a:t>
            </a:r>
          </a:p>
          <a:p>
            <a:pPr marL="0" indent="0">
              <a:buFont typeface="Arial" charset="0"/>
              <a:buNone/>
            </a:pPr>
            <a:endParaRPr lang="en-US" sz="1200" kern="1200" dirty="0" smtClean="0">
              <a:solidFill>
                <a:schemeClr val="tx1"/>
              </a:solidFill>
              <a:effectLst/>
              <a:latin typeface="+mn-lt"/>
              <a:ea typeface="+mn-ea"/>
              <a:cs typeface="+mn-cs"/>
            </a:endParaRPr>
          </a:p>
          <a:p>
            <a:pPr marL="0" indent="0">
              <a:buFont typeface="Arial" charset="0"/>
              <a:buNone/>
            </a:pPr>
            <a:r>
              <a:rPr lang="en-US" sz="1200" kern="1200" dirty="0" smtClean="0">
                <a:solidFill>
                  <a:schemeClr val="tx1"/>
                </a:solidFill>
                <a:effectLst/>
                <a:latin typeface="+mn-lt"/>
                <a:ea typeface="+mn-ea"/>
                <a:cs typeface="+mn-cs"/>
              </a:rPr>
              <a:t>There are a few rules of thumb to keep image size small:</a:t>
            </a:r>
          </a:p>
          <a:p>
            <a:pPr marL="0" indent="0">
              <a:buFont typeface="Arial" charset="0"/>
              <a:buNone/>
            </a:pPr>
            <a:endParaRPr lang="en-US" sz="1200" b="0" kern="1200" dirty="0" smtClean="0">
              <a:solidFill>
                <a:schemeClr val="tx1"/>
              </a:solidFill>
              <a:effectLst/>
              <a:latin typeface="+mn-lt"/>
              <a:ea typeface="+mn-ea"/>
              <a:cs typeface="+mn-cs"/>
            </a:endParaRPr>
          </a:p>
          <a:p>
            <a:pPr marL="0" indent="0">
              <a:buFont typeface="Arial" charset="0"/>
              <a:buNone/>
            </a:pPr>
            <a:endParaRPr lang="en-US" b="0" dirty="0" smtClean="0"/>
          </a:p>
          <a:p>
            <a:r>
              <a:rPr lang="en-US" b="1" dirty="0" smtClean="0"/>
              <a:t>SOURCE:</a:t>
            </a:r>
          </a:p>
          <a:p>
            <a:r>
              <a:rPr lang="en-US" dirty="0" smtClean="0"/>
              <a:t>https://</a:t>
            </a:r>
            <a:r>
              <a:rPr lang="en-US" dirty="0" err="1" smtClean="0"/>
              <a:t>docs.docker.com</a:t>
            </a:r>
            <a:r>
              <a:rPr lang="en-US" dirty="0" smtClean="0"/>
              <a:t>/develop/dev-best-practices/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79</a:t>
            </a:fld>
            <a:endParaRPr lang="en-US" altLang="en-US"/>
          </a:p>
        </p:txBody>
      </p:sp>
    </p:spTree>
    <p:extLst>
      <p:ext uri="{BB962C8B-B14F-4D97-AF65-F5344CB8AC3E}">
        <p14:creationId xmlns:p14="http://schemas.microsoft.com/office/powerpoint/2010/main" val="2975875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development best practices</a:t>
            </a:r>
            <a:r>
              <a:rPr lang="en-US" sz="1200" b="1" i="0" kern="1200" baseline="0" dirty="0" smtClean="0">
                <a:solidFill>
                  <a:schemeClr val="tx1"/>
                </a:solidFill>
                <a:effectLst/>
                <a:latin typeface="+mn-lt"/>
                <a:ea typeface="+mn-ea"/>
                <a:cs typeface="+mn-cs"/>
              </a:rPr>
              <a:t> - Keeping Images Small</a:t>
            </a:r>
          </a:p>
          <a:p>
            <a:endParaRPr lang="en-US" sz="1200" kern="1200" dirty="0" smtClean="0">
              <a:solidFill>
                <a:schemeClr val="tx1"/>
              </a:solidFill>
              <a:effectLst/>
              <a:latin typeface="+mn-lt"/>
              <a:ea typeface="+mn-ea"/>
              <a:cs typeface="+mn-cs"/>
            </a:endParaRPr>
          </a:p>
          <a:p>
            <a:pPr marL="0" indent="0">
              <a:buFont typeface="Arial" charset="0"/>
              <a:buNone/>
            </a:pPr>
            <a:r>
              <a:rPr lang="en-US" sz="1200" kern="1200" dirty="0" smtClean="0">
                <a:solidFill>
                  <a:schemeClr val="tx1"/>
                </a:solidFill>
                <a:effectLst/>
                <a:latin typeface="+mn-lt"/>
                <a:ea typeface="+mn-ea"/>
                <a:cs typeface="+mn-cs"/>
              </a:rPr>
              <a:t>There are a few rules of thumb to keep image size small:</a:t>
            </a:r>
          </a:p>
          <a:p>
            <a:pPr marL="0" indent="0">
              <a:buFont typeface="Arial" charset="0"/>
              <a:buNone/>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Start with an appropriate base image. </a:t>
            </a:r>
          </a:p>
          <a:p>
            <a:pPr marL="0" indent="0">
              <a:buFont typeface="Arial" charset="0"/>
              <a:buNone/>
            </a:pPr>
            <a:r>
              <a:rPr lang="en-US" sz="1200" b="1" kern="1200" dirty="0" smtClean="0">
                <a:solidFill>
                  <a:schemeClr val="tx1"/>
                </a:solidFill>
                <a:effectLst/>
                <a:latin typeface="+mn-lt"/>
                <a:ea typeface="+mn-ea"/>
                <a:cs typeface="+mn-cs"/>
              </a:rPr>
              <a:t>SHARE:</a:t>
            </a:r>
          </a:p>
          <a:p>
            <a:pPr marL="0" indent="0">
              <a:buFont typeface="Arial" charset="0"/>
              <a:buNone/>
            </a:pPr>
            <a:r>
              <a:rPr lang="en-US" sz="1200" kern="1200" dirty="0" smtClean="0">
                <a:solidFill>
                  <a:schemeClr val="tx1"/>
                </a:solidFill>
                <a:effectLst/>
                <a:latin typeface="+mn-lt"/>
                <a:ea typeface="+mn-ea"/>
                <a:cs typeface="+mn-cs"/>
              </a:rPr>
              <a:t>For instance, if you need a JDK, consider basing your image on the official </a:t>
            </a:r>
            <a:r>
              <a:rPr lang="en-US" sz="1200" kern="1200" dirty="0" err="1" smtClean="0">
                <a:solidFill>
                  <a:schemeClr val="tx1"/>
                </a:solidFill>
                <a:effectLst/>
                <a:latin typeface="+mn-lt"/>
                <a:ea typeface="+mn-ea"/>
                <a:cs typeface="+mn-cs"/>
              </a:rPr>
              <a:t>openjdk</a:t>
            </a:r>
            <a:r>
              <a:rPr lang="en-US" sz="1200" kern="1200" dirty="0" smtClean="0">
                <a:solidFill>
                  <a:schemeClr val="tx1"/>
                </a:solidFill>
                <a:effectLst/>
                <a:latin typeface="+mn-lt"/>
                <a:ea typeface="+mn-ea"/>
                <a:cs typeface="+mn-cs"/>
              </a:rPr>
              <a:t> image, rather than starting with a generic </a:t>
            </a:r>
            <a:r>
              <a:rPr lang="en-US" sz="1200" kern="1200" dirty="0" err="1" smtClean="0">
                <a:solidFill>
                  <a:schemeClr val="tx1"/>
                </a:solidFill>
                <a:effectLst/>
                <a:latin typeface="+mn-lt"/>
                <a:ea typeface="+mn-ea"/>
                <a:cs typeface="+mn-cs"/>
              </a:rPr>
              <a:t>ubuntu</a:t>
            </a:r>
            <a:r>
              <a:rPr lang="en-US" sz="1200" kern="1200" dirty="0" smtClean="0">
                <a:solidFill>
                  <a:schemeClr val="tx1"/>
                </a:solidFill>
                <a:effectLst/>
                <a:latin typeface="+mn-lt"/>
                <a:ea typeface="+mn-ea"/>
                <a:cs typeface="+mn-cs"/>
              </a:rPr>
              <a:t> image and installing </a:t>
            </a:r>
            <a:r>
              <a:rPr lang="en-US" sz="1200" kern="1200" dirty="0" err="1" smtClean="0">
                <a:solidFill>
                  <a:schemeClr val="tx1"/>
                </a:solidFill>
                <a:effectLst/>
                <a:latin typeface="+mn-lt"/>
                <a:ea typeface="+mn-ea"/>
                <a:cs typeface="+mn-cs"/>
              </a:rPr>
              <a:t>openjdk</a:t>
            </a:r>
            <a:r>
              <a:rPr lang="en-US" sz="1200" kern="1200" dirty="0" smtClean="0">
                <a:solidFill>
                  <a:schemeClr val="tx1"/>
                </a:solidFill>
                <a:effectLst/>
                <a:latin typeface="+mn-lt"/>
                <a:ea typeface="+mn-ea"/>
                <a:cs typeface="+mn-cs"/>
              </a:rPr>
              <a:t> as part of the </a:t>
            </a:r>
            <a:r>
              <a:rPr lang="en-US" sz="1200" kern="1200" dirty="0" err="1" smtClean="0">
                <a:solidFill>
                  <a:schemeClr val="tx1"/>
                </a:solidFill>
                <a:effectLst/>
                <a:latin typeface="+mn-lt"/>
                <a:ea typeface="+mn-ea"/>
                <a:cs typeface="+mn-cs"/>
              </a:rPr>
              <a:t>Dockerfile</a:t>
            </a:r>
            <a:r>
              <a:rPr lang="en-US" sz="1200" kern="1200" dirty="0" smtClean="0">
                <a:solidFill>
                  <a:schemeClr val="tx1"/>
                </a:solidFill>
                <a:effectLst/>
                <a:latin typeface="+mn-lt"/>
                <a:ea typeface="+mn-ea"/>
                <a:cs typeface="+mn-cs"/>
              </a:rPr>
              <a:t>.</a:t>
            </a:r>
          </a:p>
          <a:p>
            <a:pPr marL="171450" indent="-171450">
              <a:buFont typeface="Arial" charset="0"/>
              <a:buChar char="•"/>
            </a:pP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u="none" strike="noStrike" kern="1200" dirty="0" smtClean="0">
                <a:solidFill>
                  <a:schemeClr val="tx1"/>
                </a:solidFill>
                <a:effectLst/>
                <a:latin typeface="+mn-lt"/>
                <a:ea typeface="+mn-ea"/>
                <a:cs typeface="+mn-cs"/>
                <a:hlinkClick r:id="rId3"/>
              </a:rPr>
              <a:t>Use multistage builds</a:t>
            </a:r>
            <a:r>
              <a:rPr lang="en-US" sz="1200" kern="1200" dirty="0" smtClean="0">
                <a:solidFill>
                  <a:schemeClr val="tx1"/>
                </a:solidFill>
                <a:effectLst/>
                <a:latin typeface="+mn-lt"/>
                <a:ea typeface="+mn-ea"/>
                <a:cs typeface="+mn-cs"/>
              </a:rPr>
              <a:t>. </a:t>
            </a:r>
          </a:p>
          <a:p>
            <a:pPr marL="0" indent="0">
              <a:buFont typeface="Arial" charset="0"/>
              <a:buNone/>
            </a:pPr>
            <a:r>
              <a:rPr lang="en-US" sz="1200" b="1" kern="1200" dirty="0" smtClean="0">
                <a:solidFill>
                  <a:schemeClr val="tx1"/>
                </a:solidFill>
                <a:effectLst/>
                <a:latin typeface="+mn-lt"/>
                <a:ea typeface="+mn-ea"/>
                <a:cs typeface="+mn-cs"/>
              </a:rPr>
              <a:t>SHARE:</a:t>
            </a:r>
          </a:p>
          <a:p>
            <a:pPr marL="0" indent="0">
              <a:buFont typeface="Arial" charset="0"/>
              <a:buNone/>
            </a:pPr>
            <a:r>
              <a:rPr lang="en-US" sz="1200" kern="1200" dirty="0" smtClean="0">
                <a:solidFill>
                  <a:schemeClr val="tx1"/>
                </a:solidFill>
                <a:effectLst/>
                <a:latin typeface="+mn-lt"/>
                <a:ea typeface="+mn-ea"/>
                <a:cs typeface="+mn-cs"/>
              </a:rPr>
              <a:t>For instance, you can use the maven image to build your Java application, then reset to the tomcat image and copy the Java artifacts into the correct location to deploy your app, all in the same </a:t>
            </a:r>
            <a:r>
              <a:rPr lang="en-US" sz="1200" kern="1200" dirty="0" err="1" smtClean="0">
                <a:solidFill>
                  <a:schemeClr val="tx1"/>
                </a:solidFill>
                <a:effectLst/>
                <a:latin typeface="+mn-lt"/>
                <a:ea typeface="+mn-ea"/>
                <a:cs typeface="+mn-cs"/>
              </a:rPr>
              <a:t>Dockerfile</a:t>
            </a:r>
            <a:r>
              <a:rPr lang="en-US" sz="1200" kern="1200" dirty="0" smtClean="0">
                <a:solidFill>
                  <a:schemeClr val="tx1"/>
                </a:solidFill>
                <a:effectLst/>
                <a:latin typeface="+mn-lt"/>
                <a:ea typeface="+mn-ea"/>
                <a:cs typeface="+mn-cs"/>
              </a:rPr>
              <a:t>. </a:t>
            </a:r>
          </a:p>
          <a:p>
            <a:pPr marL="0" indent="0">
              <a:buFont typeface="Arial" charset="0"/>
              <a:buNone/>
            </a:pPr>
            <a:r>
              <a:rPr lang="en-US" sz="1200" kern="1200" dirty="0" smtClean="0">
                <a:solidFill>
                  <a:schemeClr val="tx1"/>
                </a:solidFill>
                <a:effectLst/>
                <a:latin typeface="+mn-lt"/>
                <a:ea typeface="+mn-ea"/>
                <a:cs typeface="+mn-cs"/>
              </a:rPr>
              <a:t>This means that your final image doesn’t include all of the libraries and dependencies pulled in by the build, but only the artifacts and the environment needed to run them.</a:t>
            </a:r>
          </a:p>
          <a:p>
            <a:pPr marL="628650" lvl="1" indent="-171450" algn="l">
              <a:buFont typeface="Arial" charset="0"/>
              <a:buChar char="•"/>
            </a:pPr>
            <a:endParaRPr lang="en-US" sz="1200" b="0" i="0" kern="1200" dirty="0" smtClean="0">
              <a:solidFill>
                <a:schemeClr val="tx1"/>
              </a:solidFill>
              <a:effectLst/>
              <a:latin typeface="+mn-lt"/>
              <a:ea typeface="+mn-ea"/>
              <a:cs typeface="+mn-cs"/>
            </a:endParaRPr>
          </a:p>
          <a:p>
            <a:pPr marL="628650" lvl="1" indent="-171450" algn="l">
              <a:buFont typeface="Arial" charset="0"/>
              <a:buChar char="•"/>
            </a:pPr>
            <a:r>
              <a:rPr lang="en-US" sz="1200" b="0" i="0" kern="1200" dirty="0" smtClean="0">
                <a:solidFill>
                  <a:schemeClr val="tx1"/>
                </a:solidFill>
                <a:effectLst/>
                <a:latin typeface="+mn-lt"/>
                <a:ea typeface="+mn-ea"/>
                <a:cs typeface="+mn-cs"/>
              </a:rPr>
              <a:t>If you need to use a version of Docker that does not include multistage builds, try to reduce the number of layers in your image by minimizing the number of separate RUN commands in your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a:t>
            </a:r>
          </a:p>
          <a:p>
            <a:pPr marL="457200" lvl="1" indent="0" algn="l">
              <a:buFont typeface="Arial" charset="0"/>
              <a:buNone/>
            </a:pPr>
            <a:r>
              <a:rPr lang="en-US" sz="1200" b="1" i="0" kern="1200" dirty="0" smtClean="0">
                <a:solidFill>
                  <a:schemeClr val="tx1"/>
                </a:solidFill>
                <a:effectLst/>
                <a:latin typeface="+mn-lt"/>
                <a:ea typeface="+mn-ea"/>
                <a:cs typeface="+mn-cs"/>
              </a:rPr>
              <a:t>SHARE:</a:t>
            </a:r>
          </a:p>
          <a:p>
            <a:pPr marL="457200" lvl="1" indent="0" algn="l">
              <a:buFont typeface="Arial" charset="0"/>
              <a:buNone/>
            </a:pPr>
            <a:r>
              <a:rPr lang="en-US" sz="1200" b="0" i="0" kern="1200" dirty="0" smtClean="0">
                <a:solidFill>
                  <a:schemeClr val="tx1"/>
                </a:solidFill>
                <a:effectLst/>
                <a:latin typeface="+mn-lt"/>
                <a:ea typeface="+mn-ea"/>
                <a:cs typeface="+mn-cs"/>
              </a:rPr>
              <a:t>You can do this by consolidating multiple commands into a single RUN line and using your shell’s mechanisms to combine them together. </a:t>
            </a:r>
          </a:p>
          <a:p>
            <a:pPr marL="457200" lvl="1" indent="0" algn="l">
              <a:buFont typeface="Arial" charset="0"/>
              <a:buNone/>
            </a:pPr>
            <a:endParaRPr lang="en-US" sz="1200" b="0" i="0" kern="1200" dirty="0" smtClean="0">
              <a:solidFill>
                <a:schemeClr val="tx1"/>
              </a:solidFill>
              <a:effectLst/>
              <a:latin typeface="+mn-lt"/>
              <a:ea typeface="+mn-ea"/>
              <a:cs typeface="+mn-cs"/>
            </a:endParaRPr>
          </a:p>
          <a:p>
            <a:pPr marL="457200" lvl="1" indent="0" algn="l">
              <a:buFont typeface="Arial" charset="0"/>
              <a:buNone/>
            </a:pPr>
            <a:r>
              <a:rPr lang="en-US" sz="1200" b="0" i="0" kern="1200" dirty="0" smtClean="0">
                <a:solidFill>
                  <a:schemeClr val="tx1"/>
                </a:solidFill>
                <a:effectLst/>
                <a:latin typeface="+mn-lt"/>
                <a:ea typeface="+mn-ea"/>
                <a:cs typeface="+mn-cs"/>
              </a:rPr>
              <a:t>Consider the following two fragments. </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RUN apt-get -y update </a:t>
            </a:r>
          </a:p>
          <a:p>
            <a:r>
              <a:rPr lang="en-US" sz="1200" b="0" i="0" kern="1200" dirty="0" smtClean="0">
                <a:solidFill>
                  <a:schemeClr val="tx1"/>
                </a:solidFill>
                <a:effectLst/>
                <a:latin typeface="+mn-lt"/>
                <a:ea typeface="+mn-ea"/>
                <a:cs typeface="+mn-cs"/>
              </a:rPr>
              <a:t>	RUN apt-get install -y python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RUN apt-get -y update &amp;&amp; apt-get install -y python</a:t>
            </a: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The first creates two layers in the image, while the second only creates one.</a:t>
            </a:r>
          </a:p>
          <a:p>
            <a:pPr marL="0" indent="0">
              <a:buFont typeface="Arial" charset="0"/>
              <a:buNone/>
            </a:pPr>
            <a:endParaRPr lang="en-US" sz="1200" b="0" i="0" kern="1200" dirty="0" smtClean="0">
              <a:solidFill>
                <a:schemeClr val="tx1"/>
              </a:solidFill>
              <a:effectLst/>
              <a:latin typeface="+mn-lt"/>
              <a:ea typeface="+mn-ea"/>
              <a:cs typeface="+mn-cs"/>
            </a:endParaRPr>
          </a:p>
          <a:p>
            <a:endParaRPr lang="en-US" b="0" dirty="0" smtClean="0"/>
          </a:p>
          <a:p>
            <a:endParaRPr lang="en-US" b="0" dirty="0" smtClean="0"/>
          </a:p>
          <a:p>
            <a:r>
              <a:rPr lang="en-US" b="1" dirty="0" smtClean="0"/>
              <a:t>SOURCE:</a:t>
            </a:r>
          </a:p>
          <a:p>
            <a:r>
              <a:rPr lang="en-US" dirty="0" smtClean="0"/>
              <a:t>https://</a:t>
            </a:r>
            <a:r>
              <a:rPr lang="en-US" dirty="0" err="1" smtClean="0"/>
              <a:t>docs.docker.com</a:t>
            </a:r>
            <a:r>
              <a:rPr lang="en-US" dirty="0" smtClean="0"/>
              <a:t>/develop/dev-best-practices/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80</a:t>
            </a:fld>
            <a:endParaRPr lang="en-US" altLang="en-US"/>
          </a:p>
        </p:txBody>
      </p:sp>
    </p:spTree>
    <p:extLst>
      <p:ext uri="{BB962C8B-B14F-4D97-AF65-F5344CB8AC3E}">
        <p14:creationId xmlns:p14="http://schemas.microsoft.com/office/powerpoint/2010/main" val="12631258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Docker development best practices</a:t>
            </a:r>
            <a:r>
              <a:rPr lang="en-US" sz="1200" b="1" i="0" kern="1200" baseline="0" dirty="0" smtClean="0">
                <a:solidFill>
                  <a:schemeClr val="tx1"/>
                </a:solidFill>
                <a:effectLst/>
                <a:latin typeface="+mn-lt"/>
                <a:ea typeface="+mn-ea"/>
                <a:cs typeface="+mn-cs"/>
              </a:rPr>
              <a:t> - Keeping Images Small</a:t>
            </a:r>
          </a:p>
          <a:p>
            <a:pPr marL="171450" indent="-171450">
              <a:buFont typeface="Arial" charset="0"/>
              <a:buChar char="•"/>
            </a:pPr>
            <a:r>
              <a:rPr lang="en-US" sz="1200" b="0" i="0" kern="1200" dirty="0" smtClean="0">
                <a:solidFill>
                  <a:schemeClr val="tx1"/>
                </a:solidFill>
                <a:effectLst/>
                <a:latin typeface="+mn-lt"/>
                <a:ea typeface="+mn-ea"/>
                <a:cs typeface="+mn-cs"/>
              </a:rPr>
              <a:t>If you have multiple images with a lot in common, consider creating your own </a:t>
            </a:r>
            <a:r>
              <a:rPr lang="en-US" sz="1200" b="0" i="0" u="none" strike="noStrike" kern="1200" dirty="0" smtClean="0">
                <a:solidFill>
                  <a:schemeClr val="tx1"/>
                </a:solidFill>
                <a:effectLst/>
                <a:latin typeface="+mn-lt"/>
                <a:ea typeface="+mn-ea"/>
                <a:cs typeface="+mn-cs"/>
                <a:hlinkClick r:id="rId3"/>
              </a:rPr>
              <a:t>base image</a:t>
            </a:r>
            <a:r>
              <a:rPr lang="en-US" sz="1200" b="0" i="0" kern="1200" dirty="0" smtClean="0">
                <a:solidFill>
                  <a:schemeClr val="tx1"/>
                </a:solidFill>
                <a:effectLst/>
                <a:latin typeface="+mn-lt"/>
                <a:ea typeface="+mn-ea"/>
                <a:cs typeface="+mn-cs"/>
              </a:rPr>
              <a:t> with the shared components, and basing your unique images on that. </a:t>
            </a:r>
          </a:p>
          <a:p>
            <a:pPr marL="0" indent="0">
              <a:buFont typeface="Arial" charset="0"/>
              <a:buNone/>
            </a:pPr>
            <a:r>
              <a:rPr lang="en-US" sz="1200" b="1" i="0" kern="1200" dirty="0" smtClean="0">
                <a:solidFill>
                  <a:schemeClr val="tx1"/>
                </a:solidFill>
                <a:effectLst/>
                <a:latin typeface="+mn-lt"/>
                <a:ea typeface="+mn-ea"/>
                <a:cs typeface="+mn-cs"/>
              </a:rPr>
              <a:t>SHARE:</a:t>
            </a:r>
          </a:p>
          <a:p>
            <a:pPr marL="0" indent="0">
              <a:buFont typeface="Arial" charset="0"/>
              <a:buNone/>
            </a:pPr>
            <a:r>
              <a:rPr lang="en-US" sz="1200" b="0" i="0" kern="1200" dirty="0" smtClean="0">
                <a:solidFill>
                  <a:schemeClr val="tx1"/>
                </a:solidFill>
                <a:effectLst/>
                <a:latin typeface="+mn-lt"/>
                <a:ea typeface="+mn-ea"/>
                <a:cs typeface="+mn-cs"/>
              </a:rPr>
              <a:t>Docker only needs to load the common layers once, and they are cached. </a:t>
            </a:r>
          </a:p>
          <a:p>
            <a:pPr marL="0" indent="0">
              <a:buFont typeface="Arial" charset="0"/>
              <a:buNone/>
            </a:pPr>
            <a:r>
              <a:rPr lang="en-US" sz="1200" b="0" i="0" kern="1200" dirty="0" smtClean="0">
                <a:solidFill>
                  <a:schemeClr val="tx1"/>
                </a:solidFill>
                <a:effectLst/>
                <a:latin typeface="+mn-lt"/>
                <a:ea typeface="+mn-ea"/>
                <a:cs typeface="+mn-cs"/>
              </a:rPr>
              <a:t>This means that your derivative images use memory on the Docker host more efficiently and load more quickly.</a:t>
            </a:r>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r>
              <a:rPr lang="en-US" sz="1200" b="0" i="0" kern="1200" dirty="0" smtClean="0">
                <a:solidFill>
                  <a:schemeClr val="tx1"/>
                </a:solidFill>
                <a:effectLst/>
                <a:latin typeface="+mn-lt"/>
                <a:ea typeface="+mn-ea"/>
                <a:cs typeface="+mn-cs"/>
              </a:rPr>
              <a:t>To keep your production image lean but allow for debugging, consider using the production image as the base image for the debug image</a:t>
            </a:r>
          </a:p>
          <a:p>
            <a:pPr marL="0" indent="0">
              <a:buFont typeface="Arial" charset="0"/>
              <a:buNone/>
            </a:pPr>
            <a:r>
              <a:rPr lang="en-US" sz="1200" b="1" i="0" kern="1200" dirty="0" smtClean="0">
                <a:solidFill>
                  <a:schemeClr val="tx1"/>
                </a:solidFill>
                <a:effectLst/>
                <a:latin typeface="+mn-lt"/>
                <a:ea typeface="+mn-ea"/>
                <a:cs typeface="+mn-cs"/>
              </a:rPr>
              <a:t>SHARE:</a:t>
            </a:r>
          </a:p>
          <a:p>
            <a:pPr marL="0" indent="0">
              <a:buFont typeface="Arial" charset="0"/>
              <a:buNone/>
            </a:pPr>
            <a:r>
              <a:rPr lang="en-US" sz="1200" b="0" i="0" kern="1200" dirty="0" smtClean="0">
                <a:solidFill>
                  <a:schemeClr val="tx1"/>
                </a:solidFill>
                <a:effectLst/>
                <a:latin typeface="+mn-lt"/>
                <a:ea typeface="+mn-ea"/>
                <a:cs typeface="+mn-cs"/>
              </a:rPr>
              <a:t>Additional testing or debugging tooling can be added on top of the production image.</a:t>
            </a:r>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r>
              <a:rPr lang="en-US" sz="1200" b="0" i="0" kern="1200" dirty="0" smtClean="0">
                <a:solidFill>
                  <a:schemeClr val="tx1"/>
                </a:solidFill>
                <a:effectLst/>
                <a:latin typeface="+mn-lt"/>
                <a:ea typeface="+mn-ea"/>
                <a:cs typeface="+mn-cs"/>
              </a:rPr>
              <a:t>When building images, always tag them with useful tags which codify version information, intended destination (prod or test, for instance), stability, or other information that is useful when deploying the application in different environments. </a:t>
            </a:r>
          </a:p>
          <a:p>
            <a:pPr marL="0" indent="0">
              <a:buFont typeface="Arial" charset="0"/>
              <a:buNone/>
            </a:pPr>
            <a:r>
              <a:rPr lang="en-US" sz="1200" b="1" i="0" kern="1200" dirty="0" smtClean="0">
                <a:solidFill>
                  <a:schemeClr val="tx1"/>
                </a:solidFill>
                <a:effectLst/>
                <a:latin typeface="+mn-lt"/>
                <a:ea typeface="+mn-ea"/>
                <a:cs typeface="+mn-cs"/>
              </a:rPr>
              <a:t>SHARE:</a:t>
            </a:r>
          </a:p>
          <a:p>
            <a:pPr marL="0" indent="0">
              <a:buFont typeface="Arial" charset="0"/>
              <a:buNone/>
            </a:pPr>
            <a:r>
              <a:rPr lang="en-US" sz="1200" b="0" i="0" kern="1200" dirty="0" smtClean="0">
                <a:solidFill>
                  <a:schemeClr val="tx1"/>
                </a:solidFill>
                <a:effectLst/>
                <a:latin typeface="+mn-lt"/>
                <a:ea typeface="+mn-ea"/>
                <a:cs typeface="+mn-cs"/>
              </a:rPr>
              <a:t>Do not rely on the automatically-created latest tag.</a:t>
            </a:r>
          </a:p>
          <a:p>
            <a:endParaRPr lang="en-US" b="0" dirty="0" smtClean="0"/>
          </a:p>
          <a:p>
            <a:endParaRPr lang="en-US" b="0" dirty="0" smtClean="0"/>
          </a:p>
          <a:p>
            <a:r>
              <a:rPr lang="en-US" b="1" dirty="0" smtClean="0"/>
              <a:t>SOURCE:</a:t>
            </a:r>
          </a:p>
          <a:p>
            <a:r>
              <a:rPr lang="en-US" dirty="0" smtClean="0"/>
              <a:t>https://</a:t>
            </a:r>
            <a:r>
              <a:rPr lang="en-US" dirty="0" err="1" smtClean="0"/>
              <a:t>docs.docker.com</a:t>
            </a:r>
            <a:r>
              <a:rPr lang="en-US" dirty="0" smtClean="0"/>
              <a:t>/develop/dev-best-practices/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81</a:t>
            </a:fld>
            <a:endParaRPr lang="en-US" altLang="en-US"/>
          </a:p>
        </p:txBody>
      </p:sp>
    </p:spTree>
    <p:extLst>
      <p:ext uri="{BB962C8B-B14F-4D97-AF65-F5344CB8AC3E}">
        <p14:creationId xmlns:p14="http://schemas.microsoft.com/office/powerpoint/2010/main" val="13713079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Where and how to persist application data</a:t>
            </a:r>
          </a:p>
          <a:p>
            <a:pPr marL="0" indent="0">
              <a:buFont typeface="Arial" charset="0"/>
              <a:buNone/>
            </a:pPr>
            <a:r>
              <a:rPr lang="en-US" sz="1200" b="1" i="0" kern="1200" dirty="0" smtClean="0">
                <a:solidFill>
                  <a:schemeClr val="tx1"/>
                </a:solidFill>
                <a:effectLst/>
                <a:latin typeface="+mn-lt"/>
                <a:ea typeface="+mn-ea"/>
                <a:cs typeface="+mn-cs"/>
              </a:rPr>
              <a:t>Avoid</a:t>
            </a:r>
            <a:r>
              <a:rPr lang="en-US" sz="1200" b="0" i="0" kern="1200" dirty="0" smtClean="0">
                <a:solidFill>
                  <a:schemeClr val="tx1"/>
                </a:solidFill>
                <a:effectLst/>
                <a:latin typeface="+mn-lt"/>
                <a:ea typeface="+mn-ea"/>
                <a:cs typeface="+mn-cs"/>
              </a:rPr>
              <a:t> storing application data in your container’s writable layer using </a:t>
            </a:r>
            <a:r>
              <a:rPr lang="en-US" sz="1200" b="0" i="0" u="none" strike="noStrike" kern="1200" dirty="0" smtClean="0">
                <a:solidFill>
                  <a:schemeClr val="tx1"/>
                </a:solidFill>
                <a:effectLst/>
                <a:latin typeface="+mn-lt"/>
                <a:ea typeface="+mn-ea"/>
                <a:cs typeface="+mn-cs"/>
                <a:hlinkClick r:id="rId3"/>
              </a:rPr>
              <a:t>storage drivers</a:t>
            </a:r>
            <a:r>
              <a:rPr lang="en-US" sz="1200" b="0" i="0" kern="1200" dirty="0" smtClean="0">
                <a:solidFill>
                  <a:schemeClr val="tx1"/>
                </a:solidFill>
                <a:effectLst/>
                <a:latin typeface="+mn-lt"/>
                <a:ea typeface="+mn-ea"/>
                <a:cs typeface="+mn-cs"/>
              </a:rPr>
              <a:t>. </a:t>
            </a:r>
          </a:p>
          <a:p>
            <a:pPr marL="0" indent="0">
              <a:buFont typeface="Arial" charset="0"/>
              <a:buNone/>
            </a:pPr>
            <a:r>
              <a:rPr lang="en-US" sz="1200" b="1" i="0" kern="1200" dirty="0" smtClean="0">
                <a:solidFill>
                  <a:schemeClr val="tx1"/>
                </a:solidFill>
                <a:effectLst/>
                <a:latin typeface="+mn-lt"/>
                <a:ea typeface="+mn-ea"/>
                <a:cs typeface="+mn-cs"/>
              </a:rPr>
              <a:t>SHARE:</a:t>
            </a:r>
          </a:p>
          <a:p>
            <a:pPr marL="0" indent="0">
              <a:buFont typeface="Arial" charset="0"/>
              <a:buNone/>
            </a:pPr>
            <a:r>
              <a:rPr lang="en-US" sz="1200" b="0" i="0" kern="1200" dirty="0" smtClean="0">
                <a:solidFill>
                  <a:schemeClr val="tx1"/>
                </a:solidFill>
                <a:effectLst/>
                <a:latin typeface="+mn-lt"/>
                <a:ea typeface="+mn-ea"/>
                <a:cs typeface="+mn-cs"/>
              </a:rPr>
              <a:t>This increases the size of your container and is less efficient from an I/O perspective than using volumes or bind mounts.</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Instead, store data using </a:t>
            </a:r>
            <a:r>
              <a:rPr lang="en-US" sz="1200" b="0" i="0" u="none" strike="noStrike" kern="1200" dirty="0" smtClean="0">
                <a:solidFill>
                  <a:schemeClr val="tx1"/>
                </a:solidFill>
                <a:effectLst/>
                <a:latin typeface="+mn-lt"/>
                <a:ea typeface="+mn-ea"/>
                <a:cs typeface="+mn-cs"/>
                <a:hlinkClick r:id="rId4"/>
              </a:rPr>
              <a:t>volumes</a:t>
            </a:r>
            <a:r>
              <a:rPr lang="en-US" sz="1200" b="0" i="0" kern="1200" dirty="0" smtClean="0">
                <a:solidFill>
                  <a:schemeClr val="tx1"/>
                </a:solidFill>
                <a:effectLst/>
                <a:latin typeface="+mn-lt"/>
                <a:ea typeface="+mn-ea"/>
                <a:cs typeface="+mn-cs"/>
              </a:rPr>
              <a:t>.</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One case where it is appropriate to use </a:t>
            </a:r>
            <a:r>
              <a:rPr lang="en-US" sz="1200" b="0" i="0" u="none" strike="noStrike" kern="1200" dirty="0" smtClean="0">
                <a:solidFill>
                  <a:schemeClr val="tx1"/>
                </a:solidFill>
                <a:effectLst/>
                <a:latin typeface="+mn-lt"/>
                <a:ea typeface="+mn-ea"/>
                <a:cs typeface="+mn-cs"/>
                <a:hlinkClick r:id="rId5"/>
              </a:rPr>
              <a:t>bind mounts</a:t>
            </a:r>
            <a:r>
              <a:rPr lang="en-US" sz="1200" b="0" i="0" kern="1200" dirty="0" smtClean="0">
                <a:solidFill>
                  <a:schemeClr val="tx1"/>
                </a:solidFill>
                <a:effectLst/>
                <a:latin typeface="+mn-lt"/>
                <a:ea typeface="+mn-ea"/>
                <a:cs typeface="+mn-cs"/>
              </a:rPr>
              <a:t> is during development, when you may want to mount your source directory or a binary you just built into your container. </a:t>
            </a:r>
          </a:p>
          <a:p>
            <a:pPr marL="0" indent="0">
              <a:buFont typeface="Arial" charset="0"/>
              <a:buNone/>
            </a:pPr>
            <a:r>
              <a:rPr lang="en-US" sz="1200" b="1" i="0" kern="1200" dirty="0" smtClean="0">
                <a:solidFill>
                  <a:schemeClr val="tx1"/>
                </a:solidFill>
                <a:effectLst/>
                <a:latin typeface="+mn-lt"/>
                <a:ea typeface="+mn-ea"/>
                <a:cs typeface="+mn-cs"/>
              </a:rPr>
              <a:t>SHARE:</a:t>
            </a:r>
          </a:p>
          <a:p>
            <a:pPr marL="0" indent="0">
              <a:buFont typeface="Arial" charset="0"/>
              <a:buNone/>
            </a:pPr>
            <a:r>
              <a:rPr lang="en-US" sz="1200" b="0" i="0" kern="1200" dirty="0" smtClean="0">
                <a:solidFill>
                  <a:schemeClr val="tx1"/>
                </a:solidFill>
                <a:effectLst/>
                <a:latin typeface="+mn-lt"/>
                <a:ea typeface="+mn-ea"/>
                <a:cs typeface="+mn-cs"/>
              </a:rPr>
              <a:t>For production, use a volume instead, mounting it into the same location as you mounted a bind mount during development.</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For production, use </a:t>
            </a:r>
            <a:r>
              <a:rPr lang="en-US" sz="1200" b="0" i="0" u="none" strike="noStrike" kern="1200" dirty="0" smtClean="0">
                <a:solidFill>
                  <a:schemeClr val="tx1"/>
                </a:solidFill>
                <a:effectLst/>
                <a:latin typeface="+mn-lt"/>
                <a:ea typeface="+mn-ea"/>
                <a:cs typeface="+mn-cs"/>
                <a:hlinkClick r:id="rId6"/>
              </a:rPr>
              <a:t>secrets</a:t>
            </a:r>
            <a:r>
              <a:rPr lang="en-US" sz="1200" b="0" i="0" kern="1200" dirty="0" smtClean="0">
                <a:solidFill>
                  <a:schemeClr val="tx1"/>
                </a:solidFill>
                <a:effectLst/>
                <a:latin typeface="+mn-lt"/>
                <a:ea typeface="+mn-ea"/>
                <a:cs typeface="+mn-cs"/>
              </a:rPr>
              <a:t> to store sensitive application data used by services, and use </a:t>
            </a:r>
            <a:r>
              <a:rPr lang="en-US" sz="1200" b="0" i="0" u="none" strike="noStrike" kern="1200" dirty="0" err="1" smtClean="0">
                <a:solidFill>
                  <a:schemeClr val="tx1"/>
                </a:solidFill>
                <a:effectLst/>
                <a:latin typeface="+mn-lt"/>
                <a:ea typeface="+mn-ea"/>
                <a:cs typeface="+mn-cs"/>
                <a:hlinkClick r:id="rId7"/>
              </a:rPr>
              <a:t>configs</a:t>
            </a:r>
            <a:r>
              <a:rPr lang="en-US" sz="1200" b="0" i="0" kern="1200" dirty="0" err="1" smtClean="0">
                <a:solidFill>
                  <a:schemeClr val="tx1"/>
                </a:solidFill>
                <a:effectLst/>
                <a:latin typeface="+mn-lt"/>
                <a:ea typeface="+mn-ea"/>
                <a:cs typeface="+mn-cs"/>
              </a:rPr>
              <a:t>for</a:t>
            </a:r>
            <a:r>
              <a:rPr lang="en-US" sz="1200" b="0" i="0" kern="1200" dirty="0" smtClean="0">
                <a:solidFill>
                  <a:schemeClr val="tx1"/>
                </a:solidFill>
                <a:effectLst/>
                <a:latin typeface="+mn-lt"/>
                <a:ea typeface="+mn-ea"/>
                <a:cs typeface="+mn-cs"/>
              </a:rPr>
              <a:t> non-sensitive data such as configuration files. </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If you currently use standalone containers, consider migrating to use single-replica services, so that you can take advantage of these service-only features.</a:t>
            </a:r>
          </a:p>
          <a:p>
            <a:r>
              <a:rPr lang="en-US" dirty="0" smtClean="0"/>
              <a:t/>
            </a:r>
            <a:br>
              <a:rPr lang="en-US" dirty="0" smtClean="0"/>
            </a:br>
            <a:endParaRPr lang="en-US" dirty="0" smtClean="0"/>
          </a:p>
          <a:p>
            <a:endParaRPr lang="en-US" b="0" dirty="0" smtClean="0"/>
          </a:p>
          <a:p>
            <a:r>
              <a:rPr lang="en-US" b="1" dirty="0" smtClean="0"/>
              <a:t>SOURCE:</a:t>
            </a:r>
          </a:p>
          <a:p>
            <a:r>
              <a:rPr lang="en-US" dirty="0" smtClean="0"/>
              <a:t>https://</a:t>
            </a:r>
            <a:r>
              <a:rPr lang="en-US" dirty="0" err="1" smtClean="0"/>
              <a:t>docs.docker.com</a:t>
            </a:r>
            <a:r>
              <a:rPr lang="en-US" dirty="0" smtClean="0"/>
              <a:t>/develop/dev-best-practices/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82</a:t>
            </a:fld>
            <a:endParaRPr lang="en-US" altLang="en-US"/>
          </a:p>
        </p:txBody>
      </p:sp>
    </p:spTree>
    <p:extLst>
      <p:ext uri="{BB962C8B-B14F-4D97-AF65-F5344CB8AC3E}">
        <p14:creationId xmlns:p14="http://schemas.microsoft.com/office/powerpoint/2010/main" val="13086159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1" i="0" kern="1200" dirty="0" smtClean="0">
                <a:solidFill>
                  <a:schemeClr val="tx1"/>
                </a:solidFill>
                <a:effectLst/>
                <a:latin typeface="+mn-lt"/>
                <a:ea typeface="+mn-ea"/>
                <a:cs typeface="+mn-cs"/>
              </a:rPr>
              <a:t>Use swarm services when possible</a:t>
            </a:r>
          </a:p>
          <a:p>
            <a:pPr marL="0" indent="0">
              <a:buFont typeface="Arial" charset="0"/>
              <a:buNone/>
            </a:pPr>
            <a:r>
              <a:rPr lang="en-US" sz="1200" b="0" i="0" kern="1200" dirty="0" smtClean="0">
                <a:solidFill>
                  <a:schemeClr val="tx1"/>
                </a:solidFill>
                <a:effectLst/>
                <a:latin typeface="+mn-lt"/>
                <a:ea typeface="+mn-ea"/>
                <a:cs typeface="+mn-cs"/>
              </a:rPr>
              <a:t>When possible, design your application with the ability to scale using swarm services.</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Even if you only need to run a single instance of your application, swarm services provide several advantages over standalone containers. </a:t>
            </a:r>
          </a:p>
          <a:p>
            <a:pPr marL="0" indent="0">
              <a:buFont typeface="Arial" charset="0"/>
              <a:buNone/>
            </a:pPr>
            <a:r>
              <a:rPr lang="en-US" sz="1200" b="1" i="0" kern="1200" dirty="0" smtClean="0">
                <a:solidFill>
                  <a:schemeClr val="tx1"/>
                </a:solidFill>
                <a:effectLst/>
                <a:latin typeface="+mn-lt"/>
                <a:ea typeface="+mn-ea"/>
                <a:cs typeface="+mn-cs"/>
              </a:rPr>
              <a:t>SHARE:</a:t>
            </a:r>
          </a:p>
          <a:p>
            <a:pPr marL="0" indent="0">
              <a:buFont typeface="Arial" charset="0"/>
              <a:buNone/>
            </a:pPr>
            <a:r>
              <a:rPr lang="en-US" sz="1200" b="0" i="0" kern="1200" dirty="0" smtClean="0">
                <a:solidFill>
                  <a:schemeClr val="tx1"/>
                </a:solidFill>
                <a:effectLst/>
                <a:latin typeface="+mn-lt"/>
                <a:ea typeface="+mn-ea"/>
                <a:cs typeface="+mn-cs"/>
              </a:rPr>
              <a:t>A service’s configuration is declarative, and Docker is always working to keep the desired and actual state in sync.</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Networks and volumes can be connected and disconnected from swarm services, </a:t>
            </a:r>
          </a:p>
          <a:p>
            <a:pPr marL="0" indent="0">
              <a:buFont typeface="Arial" charset="0"/>
              <a:buNone/>
            </a:pPr>
            <a:r>
              <a:rPr lang="en-US" sz="1200" b="1" i="0" kern="1200" dirty="0" smtClean="0">
                <a:solidFill>
                  <a:schemeClr val="tx1"/>
                </a:solidFill>
                <a:effectLst/>
                <a:latin typeface="+mn-lt"/>
                <a:ea typeface="+mn-ea"/>
                <a:cs typeface="+mn-cs"/>
              </a:rPr>
              <a:t>SHARE:</a:t>
            </a:r>
          </a:p>
          <a:p>
            <a:pPr marL="0" indent="0">
              <a:buFont typeface="Arial" charset="0"/>
              <a:buNone/>
            </a:pPr>
            <a:r>
              <a:rPr lang="en-US" sz="1200" b="0" i="0" kern="1200" dirty="0" smtClean="0">
                <a:solidFill>
                  <a:schemeClr val="tx1"/>
                </a:solidFill>
                <a:effectLst/>
                <a:latin typeface="+mn-lt"/>
                <a:ea typeface="+mn-ea"/>
                <a:cs typeface="+mn-cs"/>
              </a:rPr>
              <a:t>and Docker handles redeploying the individual service containers in a non-disruptive way. </a:t>
            </a:r>
          </a:p>
          <a:p>
            <a:pPr marL="0" indent="0">
              <a:buFont typeface="Arial" charset="0"/>
              <a:buNone/>
            </a:pPr>
            <a:r>
              <a:rPr lang="en-US" sz="1200" b="0" i="0" kern="1200" dirty="0" smtClean="0">
                <a:solidFill>
                  <a:schemeClr val="tx1"/>
                </a:solidFill>
                <a:effectLst/>
                <a:latin typeface="+mn-lt"/>
                <a:ea typeface="+mn-ea"/>
                <a:cs typeface="+mn-cs"/>
              </a:rPr>
              <a:t>Standalone containers need to be manually stopped, removed, and recreated to accommodate configuration changes.</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Several features, such as the ability to store </a:t>
            </a:r>
            <a:r>
              <a:rPr lang="en-US" sz="1200" b="0" i="0" u="none" strike="noStrike" kern="1200" dirty="0" smtClean="0">
                <a:solidFill>
                  <a:schemeClr val="tx1"/>
                </a:solidFill>
                <a:effectLst/>
                <a:latin typeface="+mn-lt"/>
                <a:ea typeface="+mn-ea"/>
                <a:cs typeface="+mn-cs"/>
                <a:hlinkClick r:id="rId3"/>
              </a:rPr>
              <a:t>secrets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4"/>
              </a:rPr>
              <a:t>configs</a:t>
            </a:r>
            <a:r>
              <a:rPr lang="en-US" sz="1200" b="0" i="0" kern="1200" dirty="0" smtClean="0">
                <a:solidFill>
                  <a:schemeClr val="tx1"/>
                </a:solidFill>
                <a:effectLst/>
                <a:latin typeface="+mn-lt"/>
                <a:ea typeface="+mn-ea"/>
                <a:cs typeface="+mn-cs"/>
              </a:rPr>
              <a:t>, are only available to services rather than standalone containers. </a:t>
            </a:r>
          </a:p>
          <a:p>
            <a:pPr marL="0" indent="0">
              <a:buFont typeface="Arial" charset="0"/>
              <a:buNone/>
            </a:pPr>
            <a:r>
              <a:rPr lang="en-US" sz="1200" b="1" i="0" kern="1200" dirty="0" smtClean="0">
                <a:solidFill>
                  <a:schemeClr val="tx1"/>
                </a:solidFill>
                <a:effectLst/>
                <a:latin typeface="+mn-lt"/>
                <a:ea typeface="+mn-ea"/>
                <a:cs typeface="+mn-cs"/>
              </a:rPr>
              <a:t>SHARE:</a:t>
            </a:r>
          </a:p>
          <a:p>
            <a:pPr marL="0" indent="0">
              <a:buFont typeface="Arial" charset="0"/>
              <a:buNone/>
            </a:pPr>
            <a:r>
              <a:rPr lang="en-US" sz="1200" b="0" i="0" kern="1200" dirty="0" smtClean="0">
                <a:solidFill>
                  <a:schemeClr val="tx1"/>
                </a:solidFill>
                <a:effectLst/>
                <a:latin typeface="+mn-lt"/>
                <a:ea typeface="+mn-ea"/>
                <a:cs typeface="+mn-cs"/>
              </a:rPr>
              <a:t>These features allow you to keep your images as generic as possible and to avoid storing sensitive data within the Docker images or containers themselves.</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Let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stack deploy handle any image pulls for you, </a:t>
            </a:r>
          </a:p>
          <a:p>
            <a:pPr marL="0" indent="0">
              <a:buFont typeface="Arial" charset="0"/>
              <a:buNone/>
            </a:pPr>
            <a:r>
              <a:rPr lang="en-US" sz="1200" b="1" i="0" kern="1200" dirty="0" smtClean="0">
                <a:solidFill>
                  <a:schemeClr val="tx1"/>
                </a:solidFill>
                <a:effectLst/>
                <a:latin typeface="+mn-lt"/>
                <a:ea typeface="+mn-ea"/>
                <a:cs typeface="+mn-cs"/>
              </a:rPr>
              <a:t>SHARE:</a:t>
            </a:r>
          </a:p>
          <a:p>
            <a:pPr marL="0" indent="0">
              <a:buFont typeface="Arial" charset="0"/>
              <a:buNone/>
            </a:pPr>
            <a:r>
              <a:rPr lang="en-US" sz="1200" b="0" i="0" kern="1200" dirty="0" smtClean="0">
                <a:solidFill>
                  <a:schemeClr val="tx1"/>
                </a:solidFill>
                <a:effectLst/>
                <a:latin typeface="+mn-lt"/>
                <a:ea typeface="+mn-ea"/>
                <a:cs typeface="+mn-cs"/>
              </a:rPr>
              <a:t>instead of using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 </a:t>
            </a:r>
          </a:p>
          <a:p>
            <a:pPr marL="0" indent="0">
              <a:buFont typeface="Arial" charset="0"/>
              <a:buNone/>
            </a:pPr>
            <a:r>
              <a:rPr lang="en-US" sz="1200" b="0" i="0" kern="1200" dirty="0" smtClean="0">
                <a:solidFill>
                  <a:schemeClr val="tx1"/>
                </a:solidFill>
                <a:effectLst/>
                <a:latin typeface="+mn-lt"/>
                <a:ea typeface="+mn-ea"/>
                <a:cs typeface="+mn-cs"/>
              </a:rPr>
              <a:t>This way, your deployment doesn’t try to pull from nodes that are down. </a:t>
            </a:r>
          </a:p>
          <a:p>
            <a:pPr marL="0" indent="0">
              <a:buFont typeface="Arial" charset="0"/>
              <a:buNone/>
            </a:pPr>
            <a:r>
              <a:rPr lang="en-US" sz="1200" b="0" i="0" kern="1200" dirty="0" smtClean="0">
                <a:solidFill>
                  <a:schemeClr val="tx1"/>
                </a:solidFill>
                <a:effectLst/>
                <a:latin typeface="+mn-lt"/>
                <a:ea typeface="+mn-ea"/>
                <a:cs typeface="+mn-cs"/>
              </a:rPr>
              <a:t>Also, when new nodes are added to the swarm, images are pulled automatically.</a:t>
            </a:r>
          </a:p>
          <a:p>
            <a:pPr marL="0" lvl="0" indent="0">
              <a:buFont typeface="Arial" charset="0"/>
              <a:buNone/>
            </a:pPr>
            <a:endParaRPr lang="en-US" sz="1200" b="0" i="0" kern="1200" dirty="0" smtClean="0">
              <a:solidFill>
                <a:schemeClr val="tx1"/>
              </a:solidFill>
              <a:effectLst/>
              <a:latin typeface="+mn-lt"/>
              <a:ea typeface="+mn-ea"/>
              <a:cs typeface="+mn-cs"/>
            </a:endParaRPr>
          </a:p>
          <a:p>
            <a:pPr marL="0" lvl="0" indent="0">
              <a:buFont typeface="Arial" charset="0"/>
              <a:buNone/>
            </a:pPr>
            <a:r>
              <a:rPr lang="en-US" sz="1200" b="1" i="0" kern="1200" dirty="0" smtClean="0">
                <a:solidFill>
                  <a:schemeClr val="tx1"/>
                </a:solidFill>
                <a:effectLst/>
                <a:latin typeface="+mn-lt"/>
                <a:ea typeface="+mn-ea"/>
                <a:cs typeface="+mn-cs"/>
              </a:rPr>
              <a:t>SHARE:</a:t>
            </a:r>
          </a:p>
          <a:p>
            <a:pPr marL="0" indent="0">
              <a:buFont typeface="Arial" charset="0"/>
              <a:buNone/>
            </a:pPr>
            <a:r>
              <a:rPr lang="en-US" sz="1200" b="0" i="0" kern="1200" dirty="0" smtClean="0">
                <a:solidFill>
                  <a:schemeClr val="tx1"/>
                </a:solidFill>
                <a:effectLst/>
                <a:latin typeface="+mn-lt"/>
                <a:ea typeface="+mn-ea"/>
                <a:cs typeface="+mn-cs"/>
              </a:rPr>
              <a:t>There are limitations around sharing data amongst nodes of a swarm service. </a:t>
            </a:r>
          </a:p>
          <a:p>
            <a:pPr marL="0" indent="0">
              <a:buFont typeface="Arial" charset="0"/>
              <a:buNone/>
            </a:pPr>
            <a:r>
              <a:rPr lang="en-US" sz="1200" b="0" i="0" kern="1200" dirty="0" smtClean="0">
                <a:solidFill>
                  <a:schemeClr val="tx1"/>
                </a:solidFill>
                <a:effectLst/>
                <a:latin typeface="+mn-lt"/>
                <a:ea typeface="+mn-ea"/>
                <a:cs typeface="+mn-cs"/>
              </a:rPr>
              <a:t>If you use </a:t>
            </a:r>
            <a:r>
              <a:rPr lang="en-US" sz="1200" b="0" i="0" u="none" strike="noStrike" kern="1200" dirty="0" smtClean="0">
                <a:solidFill>
                  <a:schemeClr val="tx1"/>
                </a:solidFill>
                <a:effectLst/>
                <a:latin typeface="+mn-lt"/>
                <a:ea typeface="+mn-ea"/>
                <a:cs typeface="+mn-cs"/>
                <a:hlinkClick r:id="rId5"/>
              </a:rPr>
              <a:t>Docker for AWS</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6"/>
              </a:rPr>
              <a:t>Docker for Azure</a:t>
            </a:r>
            <a:r>
              <a:rPr lang="en-US" sz="1200" b="0" i="0" kern="1200" dirty="0" smtClean="0">
                <a:solidFill>
                  <a:schemeClr val="tx1"/>
                </a:solidFill>
                <a:effectLst/>
                <a:latin typeface="+mn-lt"/>
                <a:ea typeface="+mn-ea"/>
                <a:cs typeface="+mn-cs"/>
              </a:rPr>
              <a:t>, you can use the </a:t>
            </a:r>
            <a:r>
              <a:rPr lang="en-US" sz="1200" b="0" i="0" kern="1200" dirty="0" err="1" smtClean="0">
                <a:solidFill>
                  <a:schemeClr val="tx1"/>
                </a:solidFill>
                <a:effectLst/>
                <a:latin typeface="+mn-lt"/>
                <a:ea typeface="+mn-ea"/>
                <a:cs typeface="+mn-cs"/>
              </a:rPr>
              <a:t>Cloudstor</a:t>
            </a:r>
            <a:r>
              <a:rPr lang="en-US" sz="1200" b="0" i="0" kern="1200" dirty="0" smtClean="0">
                <a:solidFill>
                  <a:schemeClr val="tx1"/>
                </a:solidFill>
                <a:effectLst/>
                <a:latin typeface="+mn-lt"/>
                <a:ea typeface="+mn-ea"/>
                <a:cs typeface="+mn-cs"/>
              </a:rPr>
              <a:t> plugin to share data amongst your swarm service nodes. </a:t>
            </a:r>
          </a:p>
          <a:p>
            <a:pPr marL="0" indent="0">
              <a:buFont typeface="Arial" charset="0"/>
              <a:buNone/>
            </a:pPr>
            <a:r>
              <a:rPr lang="en-US" sz="1200" b="0" i="0" kern="1200" dirty="0" smtClean="0">
                <a:solidFill>
                  <a:schemeClr val="tx1"/>
                </a:solidFill>
                <a:effectLst/>
                <a:latin typeface="+mn-lt"/>
                <a:ea typeface="+mn-ea"/>
                <a:cs typeface="+mn-cs"/>
              </a:rPr>
              <a:t>You can also write your application data into a separate database which supports simultaneous updates.</a:t>
            </a:r>
          </a:p>
          <a:p>
            <a:pPr marL="0" indent="0">
              <a:buFont typeface="Arial" charset="0"/>
              <a:buNone/>
            </a:pPr>
            <a:r>
              <a:rPr lang="en-US" dirty="0" smtClean="0"/>
              <a:t/>
            </a:r>
            <a:br>
              <a:rPr lang="en-US" dirty="0" smtClean="0"/>
            </a:br>
            <a:endParaRPr lang="en-US" dirty="0" smtClean="0"/>
          </a:p>
          <a:p>
            <a:pPr marL="0" indent="0">
              <a:buFont typeface="Arial" charset="0"/>
              <a:buNone/>
            </a:pPr>
            <a:endParaRPr lang="en-US" b="0" dirty="0" smtClean="0"/>
          </a:p>
          <a:p>
            <a:pPr marL="0" indent="0">
              <a:buFont typeface="Arial" charset="0"/>
              <a:buNone/>
            </a:pPr>
            <a:r>
              <a:rPr lang="en-US" b="1" dirty="0" smtClean="0"/>
              <a:t>SOURCE:</a:t>
            </a:r>
          </a:p>
          <a:p>
            <a:pPr marL="0" indent="0">
              <a:buFont typeface="Arial" charset="0"/>
              <a:buNone/>
            </a:pPr>
            <a:r>
              <a:rPr lang="en-US" dirty="0" smtClean="0"/>
              <a:t>https://</a:t>
            </a:r>
            <a:r>
              <a:rPr lang="en-US" dirty="0" err="1" smtClean="0"/>
              <a:t>docs.docker.com</a:t>
            </a:r>
            <a:r>
              <a:rPr lang="en-US" dirty="0" smtClean="0"/>
              <a:t>/develop/dev-best-practices/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83</a:t>
            </a:fld>
            <a:endParaRPr lang="en-US" altLang="en-US"/>
          </a:p>
        </p:txBody>
      </p:sp>
    </p:spTree>
    <p:extLst>
      <p:ext uri="{BB962C8B-B14F-4D97-AF65-F5344CB8AC3E}">
        <p14:creationId xmlns:p14="http://schemas.microsoft.com/office/powerpoint/2010/main" val="5635925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Use CI/CD for testing and deployment</a:t>
            </a:r>
          </a:p>
          <a:p>
            <a:pPr marL="0" indent="0">
              <a:buFont typeface="Arial" charset="0"/>
              <a:buNone/>
            </a:pPr>
            <a:r>
              <a:rPr lang="en-US" sz="1200" b="0" i="0" kern="1200" dirty="0" smtClean="0">
                <a:solidFill>
                  <a:schemeClr val="tx1"/>
                </a:solidFill>
                <a:effectLst/>
                <a:latin typeface="+mn-lt"/>
                <a:ea typeface="+mn-ea"/>
                <a:cs typeface="+mn-cs"/>
              </a:rPr>
              <a:t>When you check a change into source control or create a pull request, use </a:t>
            </a:r>
            <a:r>
              <a:rPr lang="en-US" sz="1200" b="0" i="0" u="none" strike="noStrike" kern="1200" dirty="0" smtClean="0">
                <a:solidFill>
                  <a:schemeClr val="tx1"/>
                </a:solidFill>
                <a:effectLst/>
                <a:latin typeface="+mn-lt"/>
                <a:ea typeface="+mn-ea"/>
                <a:cs typeface="+mn-cs"/>
                <a:hlinkClick r:id="rId3"/>
              </a:rPr>
              <a:t>Docker Cloud</a:t>
            </a:r>
            <a:r>
              <a:rPr lang="en-US" sz="1200" b="0" i="0" kern="1200" dirty="0" smtClean="0">
                <a:solidFill>
                  <a:schemeClr val="tx1"/>
                </a:solidFill>
                <a:effectLst/>
                <a:latin typeface="+mn-lt"/>
                <a:ea typeface="+mn-ea"/>
                <a:cs typeface="+mn-cs"/>
              </a:rPr>
              <a:t> or another CI/CD pipeline to automatically build and tag a Docker image and test it. </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Docker Cloud can also deploy tested apps straight into production.</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Take this even further with </a:t>
            </a:r>
            <a:r>
              <a:rPr lang="en-US" sz="1200" b="0" i="0" u="none" strike="noStrike" kern="1200" dirty="0" smtClean="0">
                <a:solidFill>
                  <a:schemeClr val="tx1"/>
                </a:solidFill>
                <a:effectLst/>
                <a:latin typeface="+mn-lt"/>
                <a:ea typeface="+mn-ea"/>
                <a:cs typeface="+mn-cs"/>
                <a:hlinkClick r:id="rId4"/>
              </a:rPr>
              <a:t>Docker EE</a:t>
            </a:r>
            <a:r>
              <a:rPr lang="en-US" sz="1200" b="0" i="0" kern="1200" dirty="0" smtClean="0">
                <a:solidFill>
                  <a:schemeClr val="tx1"/>
                </a:solidFill>
                <a:effectLst/>
                <a:latin typeface="+mn-lt"/>
                <a:ea typeface="+mn-ea"/>
                <a:cs typeface="+mn-cs"/>
              </a:rPr>
              <a:t> by requiring your development, testing, and security teams to sign images before they can be deployed into production. </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This way, you can be sure that before an image is deployed into production, it has been tested and signed off by, for instance, development, quality, and security teams</a:t>
            </a:r>
          </a:p>
          <a:p>
            <a:endParaRPr lang="en-US" b="0" dirty="0" smtClean="0"/>
          </a:p>
          <a:p>
            <a:endParaRPr lang="en-US" b="0" dirty="0" smtClean="0"/>
          </a:p>
          <a:p>
            <a:r>
              <a:rPr lang="en-US" b="1" dirty="0" smtClean="0"/>
              <a:t>SOURCE:</a:t>
            </a:r>
          </a:p>
          <a:p>
            <a:r>
              <a:rPr lang="en-US" dirty="0" smtClean="0"/>
              <a:t>https://</a:t>
            </a:r>
            <a:r>
              <a:rPr lang="en-US" dirty="0" err="1" smtClean="0"/>
              <a:t>docs.docker.com</a:t>
            </a:r>
            <a:r>
              <a:rPr lang="en-US" dirty="0" smtClean="0"/>
              <a:t>/develop/dev-best-practices/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84</a:t>
            </a:fld>
            <a:endParaRPr lang="en-US" altLang="en-US"/>
          </a:p>
        </p:txBody>
      </p:sp>
    </p:spTree>
    <p:extLst>
      <p:ext uri="{BB962C8B-B14F-4D97-AF65-F5344CB8AC3E}">
        <p14:creationId xmlns:p14="http://schemas.microsoft.com/office/powerpoint/2010/main" val="587196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Differences in development and production environments</a:t>
            </a:r>
          </a:p>
          <a:p>
            <a:r>
              <a:rPr lang="en-US" b="1" dirty="0" smtClean="0"/>
              <a:t>Development					Production</a:t>
            </a:r>
            <a:endParaRPr lang="en-US" b="1" dirty="0" smtClean="0">
              <a:effectLst/>
            </a:endParaRPr>
          </a:p>
          <a:p>
            <a:r>
              <a:rPr lang="en-US" dirty="0" smtClean="0">
                <a:effectLst/>
              </a:rPr>
              <a:t>Use bind mounts to give your container access to your source code.</a:t>
            </a:r>
          </a:p>
          <a:p>
            <a:r>
              <a:rPr lang="en-US" dirty="0" smtClean="0">
                <a:effectLst/>
              </a:rPr>
              <a:t>						Use volumes to store container data.</a:t>
            </a:r>
          </a:p>
          <a:p>
            <a:endParaRPr lang="en-US" dirty="0" smtClean="0">
              <a:effectLst/>
            </a:endParaRPr>
          </a:p>
          <a:p>
            <a:r>
              <a:rPr lang="en-US" dirty="0" smtClean="0">
                <a:effectLst/>
              </a:rPr>
              <a:t>Use Docker for Mac or Docker for Windows.</a:t>
            </a:r>
          </a:p>
          <a:p>
            <a:r>
              <a:rPr lang="en-US" dirty="0" smtClean="0">
                <a:effectLst/>
              </a:rPr>
              <a:t>						Use Docker EE if possible, with </a:t>
            </a:r>
            <a:r>
              <a:rPr lang="en-US" sz="1200" u="none" strike="noStrike" kern="1200" dirty="0" smtClean="0">
                <a:solidFill>
                  <a:schemeClr val="tx1"/>
                </a:solidFill>
                <a:effectLst/>
                <a:latin typeface="+mn-lt"/>
                <a:ea typeface="+mn-ea"/>
                <a:cs typeface="+mn-cs"/>
                <a:hlinkClick r:id="rId3"/>
              </a:rPr>
              <a:t>userns mapping</a:t>
            </a:r>
            <a:r>
              <a:rPr lang="en-US" dirty="0" smtClean="0">
                <a:effectLst/>
              </a:rPr>
              <a:t> for greater isolation of Docker processes from host processes.</a:t>
            </a:r>
          </a:p>
          <a:p>
            <a:endParaRPr lang="en-US" dirty="0" smtClean="0">
              <a:effectLst/>
            </a:endParaRPr>
          </a:p>
          <a:p>
            <a:r>
              <a:rPr lang="en-US" dirty="0" smtClean="0">
                <a:effectLst/>
              </a:rPr>
              <a:t>Don’t worry about time drift.				</a:t>
            </a:r>
          </a:p>
          <a:p>
            <a:r>
              <a:rPr lang="en-US" dirty="0" smtClean="0">
                <a:effectLst/>
              </a:rPr>
              <a:t>						Always run an NTP client on the Docker host and within each container process and sync them all to the same NTP server. If you use swarm services, also ensure that each Docker node syncs its clocks to the same time source as the containers.</a:t>
            </a:r>
            <a:endParaRPr lang="en-US" sz="1200" b="0" i="0" kern="1200" dirty="0" smtClean="0">
              <a:solidFill>
                <a:schemeClr val="tx1"/>
              </a:solidFill>
              <a:effectLst/>
              <a:latin typeface="+mn-lt"/>
              <a:ea typeface="+mn-ea"/>
              <a:cs typeface="+mn-cs"/>
            </a:endParaRPr>
          </a:p>
          <a:p>
            <a:endParaRPr lang="en-US" b="0" dirty="0" smtClean="0"/>
          </a:p>
          <a:p>
            <a:endParaRPr lang="en-US" b="0" dirty="0" smtClean="0"/>
          </a:p>
          <a:p>
            <a:r>
              <a:rPr lang="en-US" b="1" dirty="0" smtClean="0"/>
              <a:t>SOURCE:</a:t>
            </a:r>
          </a:p>
          <a:p>
            <a:r>
              <a:rPr lang="en-US" dirty="0" smtClean="0"/>
              <a:t>https://</a:t>
            </a:r>
            <a:r>
              <a:rPr lang="en-US" dirty="0" err="1" smtClean="0"/>
              <a:t>docs.docker.com</a:t>
            </a:r>
            <a:r>
              <a:rPr lang="en-US" dirty="0" smtClean="0"/>
              <a:t>/develop/dev-best-practices/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85</a:t>
            </a:fld>
            <a:endParaRPr lang="en-US" altLang="en-US"/>
          </a:p>
        </p:txBody>
      </p:sp>
    </p:spTree>
    <p:extLst>
      <p:ext uri="{BB962C8B-B14F-4D97-AF65-F5344CB8AC3E}">
        <p14:creationId xmlns:p14="http://schemas.microsoft.com/office/powerpoint/2010/main" val="13777116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Use Official Repositories</a:t>
            </a:r>
          </a:p>
          <a:p>
            <a:r>
              <a:rPr lang="en-US" sz="1200" b="0" i="0" kern="1200" dirty="0" smtClean="0">
                <a:solidFill>
                  <a:schemeClr val="tx1"/>
                </a:solidFill>
                <a:effectLst/>
                <a:latin typeface="+mn-lt"/>
                <a:ea typeface="+mn-ea"/>
                <a:cs typeface="+mn-cs"/>
              </a:rPr>
              <a:t>Docker Hub contains a number of </a:t>
            </a:r>
            <a:r>
              <a:rPr lang="en-US" sz="1200" b="0" i="0" u="none" strike="noStrike" kern="1200" dirty="0" smtClean="0">
                <a:solidFill>
                  <a:schemeClr val="tx1"/>
                </a:solidFill>
                <a:effectLst/>
                <a:latin typeface="+mn-lt"/>
                <a:ea typeface="+mn-ea"/>
                <a:cs typeface="+mn-cs"/>
                <a:hlinkClick r:id="rId3"/>
              </a:rPr>
              <a:t>Official Repositories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These are public, certified repositories from vendors and contributors to Docker.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They contain Docker images from vendors like Canonical, Oracle, and Red Hat that you can use as the basis to build your applications and services.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 Official Repositories you know you’re using an optimized and up-to-date image that was built by experts to power your applications.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SHARE:</a:t>
            </a:r>
          </a:p>
          <a:p>
            <a:r>
              <a:rPr lang="en-US" sz="1200" b="1" kern="1200" dirty="0" smtClean="0">
                <a:solidFill>
                  <a:schemeClr val="tx1"/>
                </a:solidFill>
                <a:effectLst/>
                <a:latin typeface="+mn-lt"/>
                <a:ea typeface="+mn-ea"/>
                <a:cs typeface="+mn-cs"/>
              </a:rPr>
              <a:t>Note</a:t>
            </a:r>
            <a:r>
              <a:rPr lang="en-US" sz="1200" kern="1200" dirty="0" smtClean="0">
                <a:solidFill>
                  <a:schemeClr val="tx1"/>
                </a:solidFill>
                <a:effectLst/>
                <a:latin typeface="+mn-lt"/>
                <a:ea typeface="+mn-ea"/>
                <a:cs typeface="+mn-cs"/>
              </a:rPr>
              <a:t>: If you would like to contribute an Official Repository for your organization or product, see the documentation on </a:t>
            </a:r>
            <a:r>
              <a:rPr lang="en-US" sz="1200" u="none" strike="noStrike" kern="1200" dirty="0" smtClean="0">
                <a:solidFill>
                  <a:schemeClr val="tx1"/>
                </a:solidFill>
                <a:effectLst/>
                <a:latin typeface="+mn-lt"/>
                <a:ea typeface="+mn-ea"/>
                <a:cs typeface="+mn-cs"/>
                <a:hlinkClick r:id="rId4"/>
              </a:rPr>
              <a:t>Official Repositories on Docker Hub</a:t>
            </a:r>
            <a:r>
              <a:rPr lang="en-US" sz="1200" kern="1200" dirty="0" smtClean="0">
                <a:solidFill>
                  <a:schemeClr val="tx1"/>
                </a:solidFill>
                <a:effectLst/>
                <a:latin typeface="+mn-lt"/>
                <a:ea typeface="+mn-ea"/>
                <a:cs typeface="+mn-cs"/>
              </a:rPr>
              <a:t> for more information.</a:t>
            </a:r>
          </a:p>
          <a:p>
            <a:endParaRPr lang="en-US" dirty="0" smtClean="0"/>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smtClean="0"/>
          </a:p>
          <a:p>
            <a:endParaRPr lang="en-US" b="0" dirty="0" smtClean="0"/>
          </a:p>
          <a:p>
            <a:r>
              <a:rPr lang="en-US" b="1" dirty="0" smtClean="0"/>
              <a:t>SOURCE:</a:t>
            </a:r>
          </a:p>
          <a:p>
            <a:r>
              <a:rPr lang="en-US" dirty="0" smtClean="0"/>
              <a:t>https://</a:t>
            </a:r>
            <a:r>
              <a:rPr lang="en-US" dirty="0" err="1" smtClean="0"/>
              <a:t>docs.docker.com</a:t>
            </a:r>
            <a:r>
              <a:rPr lang="en-US" dirty="0" smtClean="0"/>
              <a:t>/develop/dev-best-practices/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86</a:t>
            </a:fld>
            <a:endParaRPr lang="en-US" altLang="en-US"/>
          </a:p>
        </p:txBody>
      </p:sp>
    </p:spTree>
    <p:extLst>
      <p:ext uri="{BB962C8B-B14F-4D97-AF65-F5344CB8AC3E}">
        <p14:creationId xmlns:p14="http://schemas.microsoft.com/office/powerpoint/2010/main" val="7627013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88</a:t>
            </a:fld>
            <a:endParaRPr lang="en-US" altLang="en-US"/>
          </a:p>
        </p:txBody>
      </p:sp>
    </p:spTree>
    <p:extLst>
      <p:ext uri="{BB962C8B-B14F-4D97-AF65-F5344CB8AC3E}">
        <p14:creationId xmlns:p14="http://schemas.microsoft.com/office/powerpoint/2010/main" val="2015252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Building the application</a:t>
            </a:r>
          </a:p>
          <a:p>
            <a:endParaRPr lang="en-US" b="1" dirty="0" smtClean="0"/>
          </a:p>
          <a:p>
            <a:r>
              <a:rPr lang="en-US" b="0" dirty="0" smtClean="0"/>
              <a:t>The application is a basic Spring MVC application that receives user input from a form, writes the data to a database, and queries the database.</a:t>
            </a:r>
          </a:p>
          <a:p>
            <a:endParaRPr lang="en-US" b="0" dirty="0" smtClean="0"/>
          </a:p>
          <a:p>
            <a:r>
              <a:rPr lang="en-US" b="0" dirty="0" smtClean="0"/>
              <a:t>The application is built using Maven. </a:t>
            </a:r>
          </a:p>
          <a:p>
            <a:endParaRPr lang="en-US" b="0" dirty="0" smtClean="0"/>
          </a:p>
          <a:p>
            <a:r>
              <a:rPr lang="en-US" b="0" dirty="0" smtClean="0"/>
              <a:t>To build the application click on `Run` &gt; `Run configurations`</a:t>
            </a:r>
          </a:p>
          <a:p>
            <a:endParaRPr lang="en-US" b="0" dirty="0" smtClean="0"/>
          </a:p>
          <a:p>
            <a:r>
              <a:rPr lang="en-US" b="0" dirty="0" smtClean="0"/>
              <a:t>![](images/eclipse_maven_run_config3.png)</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10</a:t>
            </a:fld>
            <a:endParaRPr lang="en-US" altLang="en-US"/>
          </a:p>
        </p:txBody>
      </p:sp>
    </p:spTree>
    <p:extLst>
      <p:ext uri="{BB962C8B-B14F-4D97-AF65-F5344CB8AC3E}">
        <p14:creationId xmlns:p14="http://schemas.microsoft.com/office/powerpoint/2010/main" val="536278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Building the application</a:t>
            </a:r>
          </a:p>
          <a:p>
            <a:endParaRPr lang="en-US" b="0" dirty="0" smtClean="0"/>
          </a:p>
          <a:p>
            <a:r>
              <a:rPr lang="en-US" b="0" dirty="0" smtClean="0"/>
              <a:t>Select `Maven build` &gt; `New`</a:t>
            </a:r>
          </a:p>
          <a:p>
            <a:endParaRPr lang="en-US" b="0" dirty="0" smtClean="0"/>
          </a:p>
          <a:p>
            <a:r>
              <a:rPr lang="en-US" b="0" dirty="0" smtClean="0"/>
              <a:t>![](images/</a:t>
            </a:r>
            <a:r>
              <a:rPr lang="en-US" b="0" dirty="0" err="1" smtClean="0"/>
              <a:t>eclipse_maven_build_new.png</a:t>
            </a:r>
            <a:r>
              <a:rPr lang="en-US" b="0" dirty="0" smtClean="0"/>
              <a:t>)</a:t>
            </a:r>
          </a:p>
          <a:p>
            <a:endParaRPr lang="en-US" b="1" dirty="0" smtClean="0"/>
          </a:p>
          <a:p>
            <a:endParaRPr lang="en-US" b="1" dirty="0" smtClean="0"/>
          </a:p>
          <a:p>
            <a:r>
              <a:rPr lang="en-US" b="1" dirty="0" smtClean="0"/>
              <a:t>SOURCE:</a:t>
            </a:r>
          </a:p>
          <a:p>
            <a:r>
              <a:rPr lang="en-US" dirty="0" smtClean="0"/>
              <a:t>https://</a:t>
            </a:r>
            <a:r>
              <a:rPr lang="en-US" dirty="0" err="1" smtClean="0"/>
              <a:t>github.com</a:t>
            </a:r>
            <a:r>
              <a:rPr lang="en-US" dirty="0" smtClean="0"/>
              <a:t>/</a:t>
            </a:r>
            <a:r>
              <a:rPr lang="en-US" dirty="0" err="1" smtClean="0"/>
              <a:t>docker</a:t>
            </a:r>
            <a:r>
              <a:rPr lang="en-US" dirty="0" smtClean="0"/>
              <a:t>/labs/blob/master/developer-tools/java-debugging/Eclipse-</a:t>
            </a:r>
            <a:r>
              <a:rPr lang="en-US" dirty="0" err="1" smtClean="0"/>
              <a:t>README.md</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11</a:t>
            </a:fld>
            <a:endParaRPr lang="en-US" altLang="en-US"/>
          </a:p>
        </p:txBody>
      </p:sp>
    </p:spTree>
    <p:extLst>
      <p:ext uri="{BB962C8B-B14F-4D97-AF65-F5344CB8AC3E}">
        <p14:creationId xmlns:p14="http://schemas.microsoft.com/office/powerpoint/2010/main" val="1980192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ADD9CC15-1EBF-45A1-AF44-AEE6B4BE2643}" type="slidenum">
              <a:rPr lang="en-US" altLang="en-US" smtClean="0"/>
              <a:pPr/>
              <a:t>‹#›</a:t>
            </a:fld>
            <a:endParaRPr lang="en-US"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78792CAB-4DDB-4B79-8D94-604C034BB414}" type="datetime1">
              <a:rPr lang="en-US" smtClean="0"/>
              <a:pPr>
                <a:defRPr/>
              </a:pPr>
              <a:t>2/27/18</a:t>
            </a:fld>
            <a:endParaRPr lang="en-US"/>
          </a:p>
        </p:txBody>
      </p:sp>
    </p:spTree>
    <p:extLst>
      <p:ext uri="{BB962C8B-B14F-4D97-AF65-F5344CB8AC3E}">
        <p14:creationId xmlns:p14="http://schemas.microsoft.com/office/powerpoint/2010/main" val="1361389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033E4124-301A-445E-9F2A-2ECB38A1A57C}" type="slidenum">
              <a:rPr lang="en-US" altLang="en-US" smtClean="0"/>
              <a:pPr/>
              <a:t>‹#›</a:t>
            </a:fld>
            <a:endParaRPr lang="en-US" altLang="en-US"/>
          </a:p>
        </p:txBody>
      </p:sp>
      <p:sp>
        <p:nvSpPr>
          <p:cNvPr id="7"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DC7560BC-C36D-46D7-8886-74836A29595C}" type="datetime1">
              <a:rPr lang="en-US" smtClean="0"/>
              <a:pPr>
                <a:defRPr/>
              </a:pPr>
              <a:t>2/27/18</a:t>
            </a:fld>
            <a:endParaRPr lang="en-US"/>
          </a:p>
        </p:txBody>
      </p:sp>
    </p:spTree>
    <p:extLst>
      <p:ext uri="{BB962C8B-B14F-4D97-AF65-F5344CB8AC3E}">
        <p14:creationId xmlns:p14="http://schemas.microsoft.com/office/powerpoint/2010/main" val="1849644866"/>
      </p:ext>
    </p:extLst>
  </p:cSld>
  <p:clrMapOvr>
    <a:masterClrMapping/>
  </p:clrMapOvr>
  <p:transition>
    <p:fade/>
  </p:transition>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6"/>
            <a:ext cx="10058400" cy="62779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6F9426E-09AA-42B6-BF36-330323CD662F}" type="slidenum">
              <a:rPr lang="en-US" altLang="en-US" smtClean="0"/>
              <a:pPr/>
              <a:t>‹#›</a:t>
            </a:fld>
            <a:endParaRPr lang="en-US" altLang="en-US"/>
          </a:p>
        </p:txBody>
      </p:sp>
      <p:sp>
        <p:nvSpPr>
          <p:cNvPr id="7"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8572BAA0-58A0-470D-B750-44AC85B09DE2}" type="datetime1">
              <a:rPr lang="en-US" smtClean="0"/>
              <a:pPr>
                <a:defRPr/>
              </a:pPr>
              <a:t>2/27/18</a:t>
            </a:fld>
            <a:endParaRPr lang="en-US"/>
          </a:p>
        </p:txBody>
      </p:sp>
    </p:spTree>
    <p:extLst>
      <p:ext uri="{BB962C8B-B14F-4D97-AF65-F5344CB8AC3E}">
        <p14:creationId xmlns:p14="http://schemas.microsoft.com/office/powerpoint/2010/main" val="15269308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EA2278F1-C508-473B-BA88-559DB2570B26}" type="slidenum">
              <a:rPr lang="en-US" altLang="en-US" smtClean="0"/>
              <a:pPr/>
              <a:t>‹#›</a:t>
            </a:fld>
            <a:endParaRPr lang="en-US"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B2D299E6-AFBB-4699-A979-F58620962D05}" type="datetime1">
              <a:rPr lang="en-US" smtClean="0"/>
              <a:pPr>
                <a:defRPr/>
              </a:pPr>
              <a:t>2/27/18</a:t>
            </a:fld>
            <a:endParaRPr lang="en-US"/>
          </a:p>
        </p:txBody>
      </p:sp>
    </p:spTree>
    <p:extLst>
      <p:ext uri="{BB962C8B-B14F-4D97-AF65-F5344CB8AC3E}">
        <p14:creationId xmlns:p14="http://schemas.microsoft.com/office/powerpoint/2010/main" val="698881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62779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143000"/>
            <a:ext cx="4937760" cy="4726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143001"/>
            <a:ext cx="4937760" cy="47260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26625E40-D7C6-4741-B247-A4D89313615E}" type="slidenum">
              <a:rPr lang="en-US" altLang="en-US" smtClean="0"/>
              <a:pPr/>
              <a:t>‹#›</a:t>
            </a:fld>
            <a:endParaRPr lang="en-US" altLang="en-US"/>
          </a:p>
        </p:txBody>
      </p:sp>
      <p:sp>
        <p:nvSpPr>
          <p:cNvPr id="9" name="Date Placeholder 3"/>
          <p:cNvSpPr>
            <a:spLocks noGrp="1"/>
          </p:cNvSpPr>
          <p:nvPr>
            <p:ph type="dt" sz="half" idx="13"/>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92B1E5B0-4A60-4C6F-BAA5-3D0165CDA1C9}" type="datetime1">
              <a:rPr lang="en-US" smtClean="0"/>
              <a:pPr>
                <a:defRPr/>
              </a:pPr>
              <a:t>2/27/18</a:t>
            </a:fld>
            <a:endParaRPr lang="en-US"/>
          </a:p>
        </p:txBody>
      </p:sp>
    </p:spTree>
    <p:extLst>
      <p:ext uri="{BB962C8B-B14F-4D97-AF65-F5344CB8AC3E}">
        <p14:creationId xmlns:p14="http://schemas.microsoft.com/office/powerpoint/2010/main" val="35431863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62779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143000"/>
            <a:ext cx="4937760" cy="1439334"/>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143000"/>
            <a:ext cx="4937760" cy="1439334"/>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ED72020C-5361-476B-B8A1-3425AC1377DC}" type="slidenum">
              <a:rPr lang="en-US" altLang="en-US" smtClean="0"/>
              <a:pPr/>
              <a:t>‹#›</a:t>
            </a:fld>
            <a:endParaRPr lang="en-US" altLang="en-US"/>
          </a:p>
        </p:txBody>
      </p:sp>
      <p:sp>
        <p:nvSpPr>
          <p:cNvPr id="11" name="Date Placeholder 3"/>
          <p:cNvSpPr>
            <a:spLocks noGrp="1"/>
          </p:cNvSpPr>
          <p:nvPr>
            <p:ph type="dt" sz="half" idx="13"/>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599162FA-BB03-424B-9241-54B1DD0673B2}" type="datetime1">
              <a:rPr lang="en-US" smtClean="0"/>
              <a:pPr>
                <a:defRPr/>
              </a:pPr>
              <a:t>2/27/18</a:t>
            </a:fld>
            <a:endParaRPr lang="en-US"/>
          </a:p>
        </p:txBody>
      </p:sp>
    </p:spTree>
    <p:extLst>
      <p:ext uri="{BB962C8B-B14F-4D97-AF65-F5344CB8AC3E}">
        <p14:creationId xmlns:p14="http://schemas.microsoft.com/office/powerpoint/2010/main" val="39176060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50B16524-B9BF-4930-AF85-EFA6EA9B1FD9}" type="slidenum">
              <a:rPr lang="en-US" altLang="en-US" smtClean="0"/>
              <a:pPr/>
              <a:t>‹#›</a:t>
            </a:fld>
            <a:endParaRPr lang="en-US" altLang="en-US"/>
          </a:p>
        </p:txBody>
      </p:sp>
      <p:sp>
        <p:nvSpPr>
          <p:cNvPr id="6"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19C8BEAF-301F-44D5-8B09-F4E433BF591D}" type="datetime1">
              <a:rPr lang="en-US" smtClean="0"/>
              <a:pPr>
                <a:defRPr/>
              </a:pPr>
              <a:t>2/27/18</a:t>
            </a:fld>
            <a:endParaRPr lang="en-US"/>
          </a:p>
        </p:txBody>
      </p:sp>
    </p:spTree>
    <p:extLst>
      <p:ext uri="{BB962C8B-B14F-4D97-AF65-F5344CB8AC3E}">
        <p14:creationId xmlns:p14="http://schemas.microsoft.com/office/powerpoint/2010/main" val="11170666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fld id="{63D2BBDB-0FA6-4C10-AF9F-76D6D9DF8706}" type="slidenum">
              <a:rPr lang="en-US" altLang="en-US" smtClean="0"/>
              <a:pPr/>
              <a:t>‹#›</a:t>
            </a:fld>
            <a:endParaRPr lang="en-US" altLang="en-US"/>
          </a:p>
        </p:txBody>
      </p:sp>
      <p:sp>
        <p:nvSpPr>
          <p:cNvPr id="10"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81F1ED88-B473-4DB5-9FA9-119FD3E34B2D}" type="datetime1">
              <a:rPr lang="en-US" smtClean="0"/>
              <a:pPr>
                <a:defRPr/>
              </a:pPr>
              <a:t>2/27/18</a:t>
            </a:fld>
            <a:endParaRPr lang="en-US"/>
          </a:p>
        </p:txBody>
      </p:sp>
    </p:spTree>
    <p:extLst>
      <p:ext uri="{BB962C8B-B14F-4D97-AF65-F5344CB8AC3E}">
        <p14:creationId xmlns:p14="http://schemas.microsoft.com/office/powerpoint/2010/main" val="2728758697"/>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13650" y="731520"/>
            <a:ext cx="6679191"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AE16D81-7175-4AE1-8E6E-A447F1471410}" type="slidenum">
              <a:rPr lang="en-US" altLang="en-US" smtClean="0"/>
              <a:pPr/>
              <a:t>‹#›</a:t>
            </a:fld>
            <a:endParaRPr lang="en-US" altLang="en-US"/>
          </a:p>
        </p:txBody>
      </p:sp>
      <p:sp>
        <p:nvSpPr>
          <p:cNvPr id="10" name="Date Placeholder 3"/>
          <p:cNvSpPr>
            <a:spLocks noGrp="1"/>
          </p:cNvSpPr>
          <p:nvPr>
            <p:ph type="dt" sz="half" idx="13"/>
          </p:nvPr>
        </p:nvSpPr>
        <p:spPr>
          <a:xfrm>
            <a:off x="406401"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04319AA2-A91E-4B22-9592-D0A3BAD811E5}" type="datetime1">
              <a:rPr lang="en-US" smtClean="0"/>
              <a:pPr>
                <a:defRPr/>
              </a:pPr>
              <a:t>2/27/18</a:t>
            </a:fld>
            <a:endParaRPr lang="en-US"/>
          </a:p>
        </p:txBody>
      </p:sp>
    </p:spTree>
    <p:extLst>
      <p:ext uri="{BB962C8B-B14F-4D97-AF65-F5344CB8AC3E}">
        <p14:creationId xmlns:p14="http://schemas.microsoft.com/office/powerpoint/2010/main" val="212899960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097279"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A161B13-1083-4196-B404-15B58F59DC74}" type="datetime1">
              <a:rPr lang="en-US" smtClean="0"/>
              <a:pPr>
                <a:defRPr/>
              </a:pPr>
              <a:t>2/27/18</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F7FA1F60-18D9-4728-8E19-3F3551036AEA}" type="slidenum">
              <a:rPr lang="en-US" altLang="en-US" smtClean="0"/>
              <a:pPr/>
              <a:t>‹#›</a:t>
            </a:fld>
            <a:endParaRPr lang="en-US" altLang="en-US"/>
          </a:p>
        </p:txBody>
      </p:sp>
    </p:spTree>
    <p:extLst>
      <p:ext uri="{BB962C8B-B14F-4D97-AF65-F5344CB8AC3E}">
        <p14:creationId xmlns:p14="http://schemas.microsoft.com/office/powerpoint/2010/main" val="1097720776"/>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6"/>
            <a:ext cx="10058400" cy="62779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79" y="1066801"/>
            <a:ext cx="10058401" cy="480229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0A161B13-1083-4196-B404-15B58F59DC74}" type="datetime1">
              <a:rPr lang="en-US" smtClean="0"/>
              <a:pPr>
                <a:defRPr/>
              </a:pPr>
              <a:t>2/27/18</a:t>
            </a:fld>
            <a:endParaRPr lang="en-US"/>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fld id="{F7FA1F60-18D9-4728-8E19-3F3551036AEA}" type="slidenum">
              <a:rPr lang="en-US" altLang="en-US" smtClean="0"/>
              <a:pPr/>
              <a:t>‹#›</a:t>
            </a:fld>
            <a:endParaRPr lang="en-US" altLang="en-US"/>
          </a:p>
        </p:txBody>
      </p:sp>
      <p:cxnSp>
        <p:nvCxnSpPr>
          <p:cNvPr id="10" name="Straight Connector 9"/>
          <p:cNvCxnSpPr/>
          <p:nvPr/>
        </p:nvCxnSpPr>
        <p:spPr>
          <a:xfrm>
            <a:off x="1193532" y="990600"/>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48008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Lst>
  <p:transition>
    <p:fade/>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lstStyle/>
          <a:p>
            <a:r>
              <a:rPr lang="en-US" altLang="en-US" sz="4000" dirty="0" smtClean="0"/>
              <a:t>DevOps &amp; Beyond</a:t>
            </a:r>
            <a:endParaRPr lang="en-US" altLang="en-US" sz="4000" dirty="0"/>
          </a:p>
        </p:txBody>
      </p:sp>
      <p:sp>
        <p:nvSpPr>
          <p:cNvPr id="3" name="Subtitle 2"/>
          <p:cNvSpPr>
            <a:spLocks noGrp="1"/>
          </p:cNvSpPr>
          <p:nvPr>
            <p:ph type="subTitle" idx="1"/>
          </p:nvPr>
        </p:nvSpPr>
        <p:spPr/>
        <p:txBody>
          <a:bodyPr rtlCol="0">
            <a:normAutofit/>
          </a:bodyPr>
          <a:lstStyle/>
          <a:p>
            <a:pPr>
              <a:spcAft>
                <a:spcPts val="0"/>
              </a:spcAft>
              <a:defRPr/>
            </a:pPr>
            <a:r>
              <a:rPr lang="en-US" altLang="en-US" dirty="0" smtClean="0"/>
              <a:t>Staying out of silos and into containers</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the Application</a:t>
            </a:r>
            <a:endParaRPr lang="en-US" dirty="0"/>
          </a:p>
        </p:txBody>
      </p:sp>
      <p:sp>
        <p:nvSpPr>
          <p:cNvPr id="3" name="Content Placeholder 2"/>
          <p:cNvSpPr>
            <a:spLocks noGrp="1"/>
          </p:cNvSpPr>
          <p:nvPr>
            <p:ph idx="1"/>
          </p:nvPr>
        </p:nvSpPr>
        <p:spPr>
          <a:xfrm>
            <a:off x="1097279" y="1066801"/>
            <a:ext cx="6141721" cy="4802293"/>
          </a:xfrm>
        </p:spPr>
        <p:txBody>
          <a:bodyPr>
            <a:normAutofit/>
          </a:bodyPr>
          <a:lstStyle/>
          <a:p>
            <a:pPr>
              <a:buFont typeface="Wingdings" charset="2"/>
              <a:buChar char="q"/>
            </a:pPr>
            <a:r>
              <a:rPr lang="en-US" sz="2400" dirty="0" smtClean="0"/>
              <a:t> </a:t>
            </a:r>
            <a:r>
              <a:rPr lang="en-US" sz="2400" dirty="0"/>
              <a:t>The application is a basic Spring MVC application that receives user input from a form, writes the data to a database, and queries the </a:t>
            </a:r>
            <a:r>
              <a:rPr lang="en-US" sz="2400" dirty="0" smtClean="0"/>
              <a:t>database</a:t>
            </a:r>
          </a:p>
          <a:p>
            <a:pPr>
              <a:buFont typeface="Wingdings" charset="2"/>
              <a:buChar char="q"/>
            </a:pPr>
            <a:r>
              <a:rPr lang="en-US" sz="2400" dirty="0"/>
              <a:t> The application is built using </a:t>
            </a:r>
            <a:r>
              <a:rPr lang="en-US" sz="2400" dirty="0" smtClean="0"/>
              <a:t>Maven</a:t>
            </a:r>
            <a:endParaRPr lang="en-US" sz="2400" dirty="0"/>
          </a:p>
          <a:p>
            <a:pPr>
              <a:buFont typeface="Wingdings" charset="2"/>
              <a:buChar char="q"/>
            </a:pPr>
            <a:r>
              <a:rPr lang="en-US" sz="2400" dirty="0" smtClean="0"/>
              <a:t> </a:t>
            </a:r>
            <a:r>
              <a:rPr lang="en-US" sz="2400" dirty="0"/>
              <a:t>To build the application click </a:t>
            </a:r>
            <a:r>
              <a:rPr lang="en-US" sz="2400" dirty="0" smtClean="0"/>
              <a:t>on:</a:t>
            </a:r>
          </a:p>
          <a:p>
            <a:pPr>
              <a:buFont typeface="Wingdings" charset="2"/>
              <a:buChar char="q"/>
            </a:pPr>
            <a:endParaRPr lang="en-US" sz="2400" dirty="0"/>
          </a:p>
          <a:p>
            <a:pPr>
              <a:buFont typeface="Wingdings" charset="2"/>
              <a:buChar char="q"/>
            </a:pPr>
            <a:r>
              <a:rPr lang="en-US" sz="2400" dirty="0"/>
              <a:t> </a:t>
            </a:r>
            <a:r>
              <a:rPr lang="en-US" sz="2400" dirty="0" smtClean="0"/>
              <a:t>Let’s take a look...</a:t>
            </a:r>
            <a:endParaRPr lang="en-US" sz="2400" dirty="0"/>
          </a:p>
          <a:p>
            <a:pPr>
              <a:buFont typeface="Wingdings" charset="2"/>
              <a:buChar char="q"/>
            </a:pPr>
            <a:endParaRPr lang="en-US" sz="2400" dirty="0"/>
          </a:p>
          <a:p>
            <a:pPr>
              <a:buFont typeface="Wingdings"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10</a:t>
            </a:fld>
            <a:endParaRPr lang="en-US" altLang="en-US"/>
          </a:p>
        </p:txBody>
      </p:sp>
      <p:sp>
        <p:nvSpPr>
          <p:cNvPr id="10" name="Content Placeholder 2"/>
          <p:cNvSpPr>
            <a:spLocks noGrp="1"/>
          </p:cNvSpPr>
          <p:nvPr/>
        </p:nvSpPr>
        <p:spPr>
          <a:xfrm>
            <a:off x="1438286" y="3581400"/>
            <a:ext cx="4495800" cy="38100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a:latin typeface="Courier New" charset="0"/>
                <a:ea typeface="Courier New" charset="0"/>
                <a:cs typeface="Courier New" charset="0"/>
              </a:rPr>
              <a:t>`Run` &gt; `Run configurations`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607" y="1115746"/>
            <a:ext cx="3054422" cy="4869041"/>
          </a:xfrm>
          <a:prstGeom prst="rect">
            <a:avLst/>
          </a:prstGeom>
        </p:spPr>
      </p:pic>
    </p:spTree>
    <p:extLst>
      <p:ext uri="{BB962C8B-B14F-4D97-AF65-F5344CB8AC3E}">
        <p14:creationId xmlns:p14="http://schemas.microsoft.com/office/powerpoint/2010/main" val="108814821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the Application</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t>Select `Maven build` &gt; `New</a:t>
            </a:r>
            <a:r>
              <a:rPr lang="en-US" sz="2400" dirty="0" smtClean="0"/>
              <a:t>` </a:t>
            </a:r>
            <a:endParaRPr lang="en-US" sz="2400" dirty="0"/>
          </a:p>
          <a:p>
            <a:pPr>
              <a:buFont typeface="Wingdings"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11</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329" y="1524000"/>
            <a:ext cx="6464300" cy="4706658"/>
          </a:xfrm>
          <a:prstGeom prst="rect">
            <a:avLst/>
          </a:prstGeom>
        </p:spPr>
      </p:pic>
    </p:spTree>
    <p:extLst>
      <p:ext uri="{BB962C8B-B14F-4D97-AF65-F5344CB8AC3E}">
        <p14:creationId xmlns:p14="http://schemas.microsoft.com/office/powerpoint/2010/main" val="186023961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the Application</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Enter </a:t>
            </a:r>
            <a:r>
              <a:rPr lang="en-US" sz="2400" dirty="0"/>
              <a:t>a `Name` for the </a:t>
            </a:r>
            <a:r>
              <a:rPr lang="en-US" sz="2400" dirty="0" smtClean="0"/>
              <a:t>configuration</a:t>
            </a:r>
          </a:p>
          <a:p>
            <a:pPr>
              <a:buFont typeface="Wingdings" charset="2"/>
              <a:buChar char="q"/>
            </a:pPr>
            <a:r>
              <a:rPr lang="en-US" sz="2400" dirty="0"/>
              <a:t> Set the base direct of the </a:t>
            </a:r>
            <a:r>
              <a:rPr lang="en-US" sz="2400" dirty="0" smtClean="0"/>
              <a:t>app </a:t>
            </a:r>
            <a:r>
              <a:rPr lang="en-US" sz="2400" dirty="0"/>
              <a:t>`</a:t>
            </a:r>
            <a:r>
              <a:rPr lang="en-US" sz="2400" dirty="0">
                <a:latin typeface="Courier New" charset="0"/>
                <a:ea typeface="Courier New" charset="0"/>
                <a:cs typeface="Courier New" charset="0"/>
              </a:rPr>
              <a:t>&lt;path&gt;/registration-</a:t>
            </a:r>
            <a:r>
              <a:rPr lang="en-US" sz="2400" dirty="0" err="1">
                <a:latin typeface="Courier New" charset="0"/>
                <a:ea typeface="Courier New" charset="0"/>
                <a:cs typeface="Courier New" charset="0"/>
              </a:rPr>
              <a:t>docker</a:t>
            </a:r>
            <a:r>
              <a:rPr lang="en-US" sz="2400" dirty="0">
                <a:latin typeface="Courier New" charset="0"/>
                <a:ea typeface="Courier New" charset="0"/>
                <a:cs typeface="Courier New" charset="0"/>
              </a:rPr>
              <a:t>/app</a:t>
            </a:r>
            <a:r>
              <a:rPr lang="en-US" sz="2400" dirty="0" smtClean="0"/>
              <a:t>`</a:t>
            </a:r>
          </a:p>
          <a:p>
            <a:pPr>
              <a:buFont typeface="Wingdings" charset="2"/>
              <a:buChar char="q"/>
            </a:pPr>
            <a:r>
              <a:rPr lang="en-US" sz="2400" dirty="0"/>
              <a:t> Set the `Goals` to `clean install`.</a:t>
            </a:r>
          </a:p>
          <a:p>
            <a:pPr>
              <a:buFont typeface="Wingdings" charset="2"/>
              <a:buChar char="q"/>
            </a:pPr>
            <a:r>
              <a:rPr lang="en-US" sz="2400" dirty="0" smtClean="0"/>
              <a:t> </a:t>
            </a:r>
            <a:r>
              <a:rPr lang="en-US" sz="2400" dirty="0"/>
              <a:t>Click `</a:t>
            </a:r>
            <a:r>
              <a:rPr lang="en-US" sz="2400" dirty="0" err="1"/>
              <a:t>Apply`Click</a:t>
            </a:r>
            <a:r>
              <a:rPr lang="en-US" sz="2400" dirty="0"/>
              <a:t> `Run`</a:t>
            </a:r>
          </a:p>
          <a:p>
            <a:pPr>
              <a:buFont typeface="Wingdings" charset="2"/>
              <a:buChar char="q"/>
            </a:pPr>
            <a:r>
              <a:rPr lang="en-US" sz="2400" dirty="0" smtClean="0"/>
              <a:t> Let’s take a look...</a:t>
            </a:r>
            <a:endParaRPr lang="en-US" sz="2400" dirty="0"/>
          </a:p>
          <a:p>
            <a:pPr>
              <a:buFont typeface="Wingdings" charset="2"/>
              <a:buChar char="q"/>
            </a:pP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12</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9" name="TextBox 8"/>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11163872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the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13</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830" y="1149245"/>
            <a:ext cx="7003370" cy="5099155"/>
          </a:xfrm>
          <a:prstGeom prst="rect">
            <a:avLst/>
          </a:prstGeom>
        </p:spPr>
      </p:pic>
    </p:spTree>
    <p:extLst>
      <p:ext uri="{BB962C8B-B14F-4D97-AF65-F5344CB8AC3E}">
        <p14:creationId xmlns:p14="http://schemas.microsoft.com/office/powerpoint/2010/main" val="77259287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the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14</a:t>
            </a:fld>
            <a:endParaRPr lang="en-US" altLang="en-US"/>
          </a:p>
        </p:txBody>
      </p:sp>
      <p:sp>
        <p:nvSpPr>
          <p:cNvPr id="7" name="Content Placeholder 2"/>
          <p:cNvSpPr>
            <a:spLocks noGrp="1"/>
          </p:cNvSpPr>
          <p:nvPr>
            <p:ph idx="1"/>
          </p:nvPr>
        </p:nvSpPr>
        <p:spPr>
          <a:xfrm>
            <a:off x="1097279" y="1066801"/>
            <a:ext cx="10058401" cy="3295649"/>
          </a:xfrm>
        </p:spPr>
        <p:txBody>
          <a:bodyPr>
            <a:normAutofit/>
          </a:bodyPr>
          <a:lstStyle/>
          <a:p>
            <a:pPr>
              <a:buFont typeface="Wingdings" charset="2"/>
              <a:buChar char="q"/>
            </a:pPr>
            <a:r>
              <a:rPr lang="en-US" sz="2400" dirty="0" smtClean="0"/>
              <a:t> </a:t>
            </a:r>
            <a:r>
              <a:rPr lang="en-US" sz="2400" dirty="0"/>
              <a:t>The results of the build will be displayed in the </a:t>
            </a:r>
            <a:r>
              <a:rPr lang="en-US" sz="2400" dirty="0" smtClean="0"/>
              <a:t>console</a:t>
            </a: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102" y="1566579"/>
            <a:ext cx="6233795" cy="460562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3539" y="4999038"/>
            <a:ext cx="1460749" cy="1460749"/>
          </a:xfrm>
          <a:prstGeom prst="rect">
            <a:avLst/>
          </a:prstGeom>
        </p:spPr>
      </p:pic>
    </p:spTree>
    <p:extLst>
      <p:ext uri="{BB962C8B-B14F-4D97-AF65-F5344CB8AC3E}">
        <p14:creationId xmlns:p14="http://schemas.microsoft.com/office/powerpoint/2010/main" val="165729404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the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15</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smtClean="0"/>
              <a:t> </a:t>
            </a:r>
            <a:r>
              <a:rPr lang="en-US" sz="2400" dirty="0"/>
              <a:t>Open a terminal and go to the application </a:t>
            </a:r>
            <a:r>
              <a:rPr lang="en-US" sz="2400" dirty="0" smtClean="0"/>
              <a:t>directory</a:t>
            </a:r>
          </a:p>
          <a:p>
            <a:pPr>
              <a:buFont typeface="Wingdings" charset="2"/>
              <a:buChar char="q"/>
            </a:pPr>
            <a:r>
              <a:rPr lang="en-US" sz="2400" dirty="0" smtClean="0"/>
              <a:t> Start </a:t>
            </a:r>
            <a:r>
              <a:rPr lang="en-US" sz="2400" dirty="0"/>
              <a:t>the application with </a:t>
            </a:r>
            <a:r>
              <a:rPr lang="en-US" sz="2400" dirty="0" smtClean="0"/>
              <a:t>Docker Compose:</a:t>
            </a:r>
          </a:p>
          <a:p>
            <a:pPr>
              <a:buFont typeface="Wingdings" charset="2"/>
              <a:buChar char="q"/>
            </a:pPr>
            <a:endParaRPr lang="en-US" sz="2400" dirty="0"/>
          </a:p>
          <a:p>
            <a:pPr>
              <a:buFont typeface="Wingdings" charset="2"/>
              <a:buChar char="q"/>
            </a:pPr>
            <a:r>
              <a:rPr lang="en-US" sz="2400" dirty="0" smtClean="0"/>
              <a:t> </a:t>
            </a:r>
            <a:r>
              <a:rPr lang="en-US" sz="2400" dirty="0"/>
              <a:t>Docker will build the images for Apache Tomcat and MySQL and start the </a:t>
            </a:r>
            <a:r>
              <a:rPr lang="en-US" sz="2400" dirty="0" smtClean="0"/>
              <a:t>containers</a:t>
            </a:r>
            <a:endParaRPr lang="en-US" sz="2400" dirty="0"/>
          </a:p>
          <a:p>
            <a:pPr>
              <a:buFont typeface="Wingdings" charset="2"/>
              <a:buChar char="q"/>
            </a:pPr>
            <a:r>
              <a:rPr lang="en-US" sz="2400" dirty="0" smtClean="0"/>
              <a:t> </a:t>
            </a:r>
            <a:r>
              <a:rPr lang="en-US" sz="2400" dirty="0"/>
              <a:t>It will also mount the application directory </a:t>
            </a:r>
            <a:r>
              <a:rPr lang="en-US" sz="2400" dirty="0" smtClean="0"/>
              <a:t>as </a:t>
            </a:r>
            <a:r>
              <a:rPr lang="en-US" sz="2400" dirty="0"/>
              <a:t>a data volume on the host system to the Tomcat </a:t>
            </a:r>
            <a:r>
              <a:rPr lang="en-US" sz="2400" dirty="0" err="1">
                <a:latin typeface="Courier New" charset="0"/>
                <a:ea typeface="Courier New" charset="0"/>
                <a:cs typeface="Courier New" charset="0"/>
              </a:rPr>
              <a:t>webapps</a:t>
            </a:r>
            <a:r>
              <a:rPr lang="en-US" sz="2400" dirty="0"/>
              <a:t> directory in the web server </a:t>
            </a:r>
            <a:r>
              <a:rPr lang="en-US" sz="2400" dirty="0" smtClean="0"/>
              <a:t>container</a:t>
            </a:r>
            <a:endParaRPr lang="en-US" sz="2400" dirty="0"/>
          </a:p>
          <a:p>
            <a:pPr>
              <a:buFont typeface="Wingdings" charset="2"/>
              <a:buChar char="q"/>
            </a:pPr>
            <a:endParaRPr lang="en-US" sz="2400" dirty="0"/>
          </a:p>
          <a:p>
            <a:pPr>
              <a:buFont typeface="Wingdings" charset="2"/>
              <a:buChar char="q"/>
            </a:pPr>
            <a:endParaRPr lang="en-US" sz="2400" dirty="0"/>
          </a:p>
          <a:p>
            <a:pPr>
              <a:buFont typeface="Wingdings" charset="2"/>
              <a:buChar char="q"/>
            </a:pPr>
            <a:endParaRPr lang="en-US" sz="2400" dirty="0"/>
          </a:p>
        </p:txBody>
      </p:sp>
      <p:sp>
        <p:nvSpPr>
          <p:cNvPr id="9" name="Content Placeholder 2"/>
          <p:cNvSpPr>
            <a:spLocks noGrp="1"/>
          </p:cNvSpPr>
          <p:nvPr/>
        </p:nvSpPr>
        <p:spPr>
          <a:xfrm>
            <a:off x="4378466" y="2057400"/>
            <a:ext cx="3435068"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ct val="30000"/>
              </a:spcBef>
              <a:spcAft>
                <a:spcPct val="0"/>
              </a:spcAft>
              <a:buClrTx/>
              <a:buSzTx/>
              <a:buNone/>
              <a:defRPr/>
            </a:pP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-compose up</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818320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the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16</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smtClean="0"/>
              <a:t> Open </a:t>
            </a:r>
            <a:r>
              <a:rPr lang="en-US" sz="2400" dirty="0"/>
              <a:t>a browser window and go to</a:t>
            </a:r>
            <a:r>
              <a:rPr lang="en-US" sz="2400" dirty="0" smtClean="0"/>
              <a:t>: </a:t>
            </a:r>
            <a:r>
              <a:rPr lang="en-US" sz="2400" dirty="0" smtClean="0">
                <a:latin typeface="Courier New" charset="0"/>
                <a:ea typeface="Courier New" charset="0"/>
                <a:cs typeface="Courier New" charset="0"/>
              </a:rPr>
              <a:t>localhost:8080</a:t>
            </a:r>
            <a:r>
              <a:rPr lang="en-US" sz="2400" dirty="0"/>
              <a:t>:</a:t>
            </a:r>
            <a:endParaRPr lang="en-US" sz="2400" dirty="0" smtClean="0"/>
          </a:p>
          <a:p>
            <a:pPr>
              <a:buFont typeface="Wingdings" charset="2"/>
              <a:buChar char="q"/>
            </a:pPr>
            <a:endParaRPr lang="en-US" sz="2400" dirty="0"/>
          </a:p>
          <a:p>
            <a:pPr>
              <a:buFont typeface="Wingdings" charset="2"/>
              <a:buChar char="q"/>
            </a:pP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278" y="1582988"/>
            <a:ext cx="5503444" cy="454632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015947" flipH="1">
            <a:off x="2817992" y="2773846"/>
            <a:ext cx="1041335" cy="739348"/>
          </a:xfrm>
          <a:prstGeom prst="rect">
            <a:avLst/>
          </a:prstGeom>
        </p:spPr>
      </p:pic>
      <p:sp>
        <p:nvSpPr>
          <p:cNvPr id="10" name="TextBox 9"/>
          <p:cNvSpPr txBox="1"/>
          <p:nvPr/>
        </p:nvSpPr>
        <p:spPr>
          <a:xfrm rot="20141411" flipH="1">
            <a:off x="1633118" y="2299819"/>
            <a:ext cx="1753429"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Look</a:t>
            </a:r>
          </a:p>
          <a:p>
            <a:pPr algn="ctr"/>
            <a:r>
              <a:rPr lang="en-US" sz="2800" dirty="0" smtClean="0">
                <a:solidFill>
                  <a:srgbClr val="E72102"/>
                </a:solidFill>
                <a:latin typeface="Hand Of Sean (Demo)" charset="0"/>
                <a:ea typeface="Hand Of Sean (Demo)" charset="0"/>
                <a:cs typeface="Hand Of Sean (Demo)" charset="0"/>
              </a:rPr>
              <a:t>Familiar?</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25067792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the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17</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smtClean="0"/>
              <a:t> When </a:t>
            </a:r>
            <a:r>
              <a:rPr lang="en-US" sz="2400" dirty="0"/>
              <a:t>the Tomcat image was built, the user roles were also </a:t>
            </a:r>
            <a:r>
              <a:rPr lang="en-US" sz="2400" dirty="0" smtClean="0"/>
              <a:t>configured</a:t>
            </a:r>
            <a:endParaRPr lang="en-US" sz="2400" dirty="0"/>
          </a:p>
          <a:p>
            <a:pPr>
              <a:buFont typeface="Wingdings" charset="2"/>
              <a:buChar char="q"/>
            </a:pPr>
            <a:r>
              <a:rPr lang="en-US" sz="2400" dirty="0" smtClean="0"/>
              <a:t> Click </a:t>
            </a:r>
            <a:r>
              <a:rPr lang="en-US" sz="2400" dirty="0"/>
              <a:t>on the `Manager App` button to see the deployed </a:t>
            </a:r>
            <a:r>
              <a:rPr lang="en-US" sz="2400" dirty="0" smtClean="0"/>
              <a:t>applications</a:t>
            </a:r>
          </a:p>
          <a:p>
            <a:pPr>
              <a:buFont typeface="Wingdings" charset="2"/>
              <a:buChar char="q"/>
            </a:pPr>
            <a:r>
              <a:rPr lang="en-US" sz="2400" dirty="0"/>
              <a:t> </a:t>
            </a:r>
            <a:r>
              <a:rPr lang="en-US" sz="2400" dirty="0" smtClean="0"/>
              <a:t>When </a:t>
            </a:r>
            <a:r>
              <a:rPr lang="en-US" sz="2400" dirty="0"/>
              <a:t>prompted for username and password, enter `system` and `manager</a:t>
            </a:r>
            <a:r>
              <a:rPr lang="en-US" sz="2400" dirty="0" smtClean="0"/>
              <a:t>`</a:t>
            </a:r>
          </a:p>
          <a:p>
            <a:pPr>
              <a:buFont typeface="Wingdings" charset="2"/>
              <a:buChar char="q"/>
            </a:pPr>
            <a:r>
              <a:rPr lang="en-US" sz="2400" dirty="0"/>
              <a:t> </a:t>
            </a:r>
            <a:r>
              <a:rPr lang="en-US" sz="2400" dirty="0" smtClean="0"/>
              <a:t>Let’s take a look...</a:t>
            </a:r>
          </a:p>
          <a:p>
            <a:pPr>
              <a:buFont typeface="Wingdings" charset="2"/>
              <a:buChar char="q"/>
            </a:pPr>
            <a:endParaRPr lang="en-US" sz="2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11" name="TextBox 10"/>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50791386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the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18</a:t>
            </a:fld>
            <a:endParaRPr lang="en-US" alt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534" y="998883"/>
            <a:ext cx="6815889" cy="5630517"/>
          </a:xfrm>
          <a:prstGeom prst="rect">
            <a:avLst/>
          </a:prstGeom>
        </p:spPr>
      </p:pic>
      <p:sp>
        <p:nvSpPr>
          <p:cNvPr id="8" name="Oval Callout 7"/>
          <p:cNvSpPr/>
          <p:nvPr/>
        </p:nvSpPr>
        <p:spPr>
          <a:xfrm>
            <a:off x="8686800" y="842327"/>
            <a:ext cx="1371600" cy="918972"/>
          </a:xfrm>
          <a:prstGeom prst="wedgeEllipseCallout">
            <a:avLst>
              <a:gd name="adj1" fmla="val -31944"/>
              <a:gd name="adj2" fmla="val 83230"/>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PURR</a:t>
            </a:r>
            <a:endParaRPr lang="en-US" sz="2400" b="1" dirty="0">
              <a:solidFill>
                <a:schemeClr val="tx1"/>
              </a:solidFill>
            </a:endParaRPr>
          </a:p>
        </p:txBody>
      </p:sp>
    </p:spTree>
    <p:extLst>
      <p:ext uri="{BB962C8B-B14F-4D97-AF65-F5344CB8AC3E}">
        <p14:creationId xmlns:p14="http://schemas.microsoft.com/office/powerpoint/2010/main" val="14385858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the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19</a:t>
            </a:fld>
            <a:endParaRPr lang="en-US" altLang="en-US"/>
          </a:p>
        </p:txBody>
      </p:sp>
      <p:sp>
        <p:nvSpPr>
          <p:cNvPr id="7" name="Content Placeholder 2"/>
          <p:cNvSpPr>
            <a:spLocks noGrp="1"/>
          </p:cNvSpPr>
          <p:nvPr>
            <p:ph idx="1"/>
          </p:nvPr>
        </p:nvSpPr>
        <p:spPr>
          <a:xfrm>
            <a:off x="1097279" y="1066801"/>
            <a:ext cx="4770121" cy="4724399"/>
          </a:xfrm>
        </p:spPr>
        <p:txBody>
          <a:bodyPr>
            <a:normAutofit/>
          </a:bodyPr>
          <a:lstStyle/>
          <a:p>
            <a:pPr>
              <a:buFont typeface="Wingdings" charset="2"/>
              <a:buChar char="q"/>
            </a:pPr>
            <a:r>
              <a:rPr lang="en-US" sz="2400" dirty="0" smtClean="0"/>
              <a:t> </a:t>
            </a:r>
            <a:r>
              <a:rPr lang="en-US" sz="2400" dirty="0" smtClean="0"/>
              <a:t>You </a:t>
            </a:r>
            <a:r>
              <a:rPr lang="en-US" sz="2400" dirty="0"/>
              <a:t>can use the Manager page to `Start`, `Stop`, `Reload` or `</a:t>
            </a:r>
            <a:r>
              <a:rPr lang="en-US" sz="2400" dirty="0" err="1"/>
              <a:t>Undeploy</a:t>
            </a:r>
            <a:r>
              <a:rPr lang="en-US" sz="2400" dirty="0"/>
              <a:t>` web </a:t>
            </a:r>
            <a:r>
              <a:rPr lang="en-US" sz="2400" dirty="0" smtClean="0"/>
              <a:t>application</a:t>
            </a:r>
          </a:p>
          <a:p>
            <a:pPr>
              <a:buFont typeface="Wingdings" charset="2"/>
              <a:buChar char="q"/>
            </a:pPr>
            <a:r>
              <a:rPr lang="en-US" sz="2400" dirty="0"/>
              <a:t> </a:t>
            </a:r>
            <a:r>
              <a:rPr lang="en-US" sz="2400" dirty="0" smtClean="0"/>
              <a:t>To </a:t>
            </a:r>
            <a:r>
              <a:rPr lang="en-US" sz="2400" dirty="0"/>
              <a:t>go to the application, Click on `/</a:t>
            </a:r>
            <a:r>
              <a:rPr lang="en-US" sz="2400" dirty="0" err="1"/>
              <a:t>UserSignup</a:t>
            </a:r>
            <a:r>
              <a:rPr lang="en-US" sz="2400" dirty="0"/>
              <a:t>` </a:t>
            </a:r>
            <a:r>
              <a:rPr lang="en-US" sz="2400" dirty="0" smtClean="0"/>
              <a:t>link</a:t>
            </a:r>
          </a:p>
          <a:p>
            <a:pPr>
              <a:buFont typeface="Wingdings" charset="2"/>
              <a:buChar char="q"/>
            </a:pP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910" y="1325399"/>
            <a:ext cx="5717788" cy="4723390"/>
          </a:xfrm>
          <a:prstGeom prst="rect">
            <a:avLst/>
          </a:prstGeom>
        </p:spPr>
      </p:pic>
    </p:spTree>
    <p:extLst>
      <p:ext uri="{BB962C8B-B14F-4D97-AF65-F5344CB8AC3E}">
        <p14:creationId xmlns:p14="http://schemas.microsoft.com/office/powerpoint/2010/main" val="15889739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a:t>Debugging Container Overview</a:t>
            </a:r>
            <a:endParaRPr lang="en-US" dirty="0"/>
          </a:p>
        </p:txBody>
      </p:sp>
    </p:spTree>
    <p:extLst>
      <p:ext uri="{BB962C8B-B14F-4D97-AF65-F5344CB8AC3E}">
        <p14:creationId xmlns:p14="http://schemas.microsoft.com/office/powerpoint/2010/main" val="1465872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the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20</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smtClean="0"/>
              <a:t> </a:t>
            </a:r>
            <a:r>
              <a:rPr lang="en-US" sz="2400" dirty="0"/>
              <a:t>Debugging the </a:t>
            </a:r>
            <a:r>
              <a:rPr lang="en-US" sz="2400" dirty="0" err="1"/>
              <a:t>ApplicationIn</a:t>
            </a:r>
            <a:r>
              <a:rPr lang="en-US" sz="2400" dirty="0"/>
              <a:t> the application, click on `Signup` to create a new user. </a:t>
            </a:r>
            <a:endParaRPr lang="en-US" sz="2400" dirty="0" smtClean="0"/>
          </a:p>
          <a:p>
            <a:pPr>
              <a:buFont typeface="Wingdings" charset="2"/>
              <a:buChar char="q"/>
            </a:pPr>
            <a:r>
              <a:rPr lang="en-US" sz="2400" dirty="0"/>
              <a:t> </a:t>
            </a:r>
            <a:r>
              <a:rPr lang="en-US" sz="2400" dirty="0" smtClean="0"/>
              <a:t>Fill </a:t>
            </a:r>
            <a:r>
              <a:rPr lang="en-US" sz="2400" dirty="0"/>
              <a:t>out the registration form </a:t>
            </a:r>
            <a:r>
              <a:rPr lang="en-US" sz="2400" dirty="0" smtClean="0"/>
              <a:t>                                                                                                            and </a:t>
            </a:r>
            <a:r>
              <a:rPr lang="en-US" sz="2400" dirty="0"/>
              <a:t>click `Submit`</a:t>
            </a:r>
          </a:p>
          <a:p>
            <a:pPr>
              <a:buFont typeface="Wingdings" charset="2"/>
              <a:buChar char="q"/>
            </a:pP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447800"/>
            <a:ext cx="6498586" cy="4707187"/>
          </a:xfrm>
          <a:prstGeom prst="rect">
            <a:avLst/>
          </a:prstGeom>
        </p:spPr>
      </p:pic>
    </p:spTree>
    <p:extLst>
      <p:ext uri="{BB962C8B-B14F-4D97-AF65-F5344CB8AC3E}">
        <p14:creationId xmlns:p14="http://schemas.microsoft.com/office/powerpoint/2010/main" val="84644687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the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21</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smtClean="0"/>
              <a:t> </a:t>
            </a:r>
            <a:r>
              <a:rPr lang="en-US" sz="2400" dirty="0"/>
              <a:t>Click `Yes` to confirm.</a:t>
            </a:r>
          </a:p>
          <a:p>
            <a:pPr>
              <a:buFont typeface="Wingdings" charset="2"/>
              <a:buChar char="q"/>
            </a:pP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1878317"/>
            <a:ext cx="5918200" cy="2948966"/>
          </a:xfrm>
          <a:prstGeom prst="rect">
            <a:avLst/>
          </a:prstGeom>
        </p:spPr>
      </p:pic>
    </p:spTree>
    <p:extLst>
      <p:ext uri="{BB962C8B-B14F-4D97-AF65-F5344CB8AC3E}">
        <p14:creationId xmlns:p14="http://schemas.microsoft.com/office/powerpoint/2010/main" val="129704431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the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22</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smtClean="0"/>
              <a:t> </a:t>
            </a:r>
            <a:r>
              <a:rPr lang="en-US" sz="2400" dirty="0"/>
              <a:t>Test out the login.</a:t>
            </a:r>
          </a:p>
          <a:p>
            <a:pPr>
              <a:buFont typeface="Wingdings" charset="2"/>
              <a:buChar char="q"/>
            </a:pP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475" y="1447800"/>
            <a:ext cx="7131050" cy="4815352"/>
          </a:xfrm>
          <a:prstGeom prst="rect">
            <a:avLst/>
          </a:prstGeom>
        </p:spPr>
      </p:pic>
    </p:spTree>
    <p:extLst>
      <p:ext uri="{BB962C8B-B14F-4D97-AF65-F5344CB8AC3E}">
        <p14:creationId xmlns:p14="http://schemas.microsoft.com/office/powerpoint/2010/main" val="135331718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Running the Application</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23</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smtClean="0"/>
              <a:t> </a:t>
            </a:r>
            <a:r>
              <a:rPr lang="en-US" sz="2400" dirty="0"/>
              <a:t>Oh no!</a:t>
            </a:r>
          </a:p>
          <a:p>
            <a:pPr>
              <a:buFont typeface="Wingdings" charset="2"/>
              <a:buChar char="q"/>
            </a:pPr>
            <a:endParaRPr lang="en-US" sz="2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5993878" cy="4887663"/>
          </a:xfrm>
          <a:prstGeom prst="rect">
            <a:avLst/>
          </a:prstGeom>
        </p:spPr>
      </p:pic>
    </p:spTree>
    <p:extLst>
      <p:ext uri="{BB962C8B-B14F-4D97-AF65-F5344CB8AC3E}">
        <p14:creationId xmlns:p14="http://schemas.microsoft.com/office/powerpoint/2010/main" val="207998662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Configure Remote</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24</a:t>
            </a:fld>
            <a:endParaRPr lang="en-US" altLang="en-US"/>
          </a:p>
        </p:txBody>
      </p:sp>
      <p:sp>
        <p:nvSpPr>
          <p:cNvPr id="7" name="Content Placeholder 2"/>
          <p:cNvSpPr>
            <a:spLocks noGrp="1"/>
          </p:cNvSpPr>
          <p:nvPr>
            <p:ph idx="1"/>
          </p:nvPr>
        </p:nvSpPr>
        <p:spPr>
          <a:xfrm>
            <a:off x="1097279" y="1066801"/>
            <a:ext cx="6827521" cy="4724399"/>
          </a:xfrm>
        </p:spPr>
        <p:txBody>
          <a:bodyPr>
            <a:normAutofit/>
          </a:bodyPr>
          <a:lstStyle/>
          <a:p>
            <a:pPr>
              <a:buFont typeface="Wingdings" charset="2"/>
              <a:buChar char="q"/>
            </a:pPr>
            <a:r>
              <a:rPr lang="en-US" sz="2400" dirty="0" smtClean="0"/>
              <a:t> </a:t>
            </a:r>
            <a:r>
              <a:rPr lang="en-US" sz="2400" dirty="0" err="1" smtClean="0"/>
              <a:t>DebuggingTomcat</a:t>
            </a:r>
            <a:r>
              <a:rPr lang="en-US" sz="2400" dirty="0" smtClean="0"/>
              <a:t> </a:t>
            </a:r>
            <a:r>
              <a:rPr lang="en-US" sz="2400" dirty="0"/>
              <a:t>supports remote debugging the Java Platform Debugger Architecture (</a:t>
            </a:r>
            <a:r>
              <a:rPr lang="en-US" sz="2400" dirty="0" smtClean="0"/>
              <a:t>JPDA)</a:t>
            </a:r>
          </a:p>
          <a:p>
            <a:pPr>
              <a:buFont typeface="Wingdings" charset="2"/>
              <a:buChar char="q"/>
            </a:pPr>
            <a:r>
              <a:rPr lang="en-US" sz="2400" dirty="0"/>
              <a:t> </a:t>
            </a:r>
            <a:r>
              <a:rPr lang="en-US" sz="2400" dirty="0" smtClean="0"/>
              <a:t>Remote </a:t>
            </a:r>
            <a:r>
              <a:rPr lang="en-US" sz="2400" dirty="0"/>
              <a:t>debugging was enabled when the tomcat image (registration-webserver) was built</a:t>
            </a:r>
            <a:r>
              <a:rPr lang="en-US" sz="2400" dirty="0" smtClean="0"/>
              <a:t>.</a:t>
            </a:r>
          </a:p>
          <a:p>
            <a:pPr>
              <a:buFont typeface="Wingdings" charset="2"/>
              <a:buChar char="q"/>
            </a:pPr>
            <a:r>
              <a:rPr lang="en-US" sz="2400" dirty="0"/>
              <a:t> To configure remote debugging in Eclipse, click on `Run` &gt; `Debug Configurations ...</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1178493"/>
            <a:ext cx="2890060" cy="4612707"/>
          </a:xfrm>
          <a:prstGeom prst="rect">
            <a:avLst/>
          </a:prstGeom>
        </p:spPr>
      </p:pic>
    </p:spTree>
    <p:extLst>
      <p:ext uri="{BB962C8B-B14F-4D97-AF65-F5344CB8AC3E}">
        <p14:creationId xmlns:p14="http://schemas.microsoft.com/office/powerpoint/2010/main" val="89227308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Configure Remote</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25</a:t>
            </a:fld>
            <a:endParaRPr lang="en-US" altLang="en-US"/>
          </a:p>
        </p:txBody>
      </p:sp>
      <p:sp>
        <p:nvSpPr>
          <p:cNvPr id="7" name="Content Placeholder 2"/>
          <p:cNvSpPr>
            <a:spLocks noGrp="1"/>
          </p:cNvSpPr>
          <p:nvPr>
            <p:ph idx="1"/>
          </p:nvPr>
        </p:nvSpPr>
        <p:spPr>
          <a:xfrm>
            <a:off x="1097279" y="1066801"/>
            <a:ext cx="10115206" cy="4724399"/>
          </a:xfrm>
        </p:spPr>
        <p:txBody>
          <a:bodyPr>
            <a:normAutofit/>
          </a:bodyPr>
          <a:lstStyle/>
          <a:p>
            <a:pPr>
              <a:buFont typeface="Wingdings" charset="2"/>
              <a:buChar char="q"/>
            </a:pPr>
            <a:r>
              <a:rPr lang="en-US" sz="2400" dirty="0" smtClean="0"/>
              <a:t> </a:t>
            </a:r>
            <a:r>
              <a:rPr lang="en-US" sz="2400" dirty="0"/>
              <a:t>Select `Remote Java Application` and click on `Launch New Configuration` icon</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08" y="1600200"/>
            <a:ext cx="5520592" cy="4398928"/>
          </a:xfrm>
          <a:prstGeom prst="rect">
            <a:avLst/>
          </a:prstGeom>
        </p:spPr>
      </p:pic>
    </p:spTree>
    <p:extLst>
      <p:ext uri="{BB962C8B-B14F-4D97-AF65-F5344CB8AC3E}">
        <p14:creationId xmlns:p14="http://schemas.microsoft.com/office/powerpoint/2010/main" val="163926943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Configure Remote</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26</a:t>
            </a:fld>
            <a:endParaRPr lang="en-US" altLang="en-US"/>
          </a:p>
        </p:txBody>
      </p:sp>
      <p:sp>
        <p:nvSpPr>
          <p:cNvPr id="7" name="Content Placeholder 2"/>
          <p:cNvSpPr>
            <a:spLocks noGrp="1"/>
          </p:cNvSpPr>
          <p:nvPr>
            <p:ph idx="1"/>
          </p:nvPr>
        </p:nvSpPr>
        <p:spPr>
          <a:xfrm>
            <a:off x="1097279" y="1066801"/>
            <a:ext cx="10115206" cy="4724399"/>
          </a:xfrm>
        </p:spPr>
        <p:txBody>
          <a:bodyPr>
            <a:normAutofit/>
          </a:bodyPr>
          <a:lstStyle/>
          <a:p>
            <a:pPr>
              <a:buFont typeface="Wingdings" charset="2"/>
              <a:buChar char="q"/>
            </a:pPr>
            <a:r>
              <a:rPr lang="en-US" sz="2400" dirty="0" smtClean="0"/>
              <a:t> Enter </a:t>
            </a:r>
            <a:r>
              <a:rPr lang="en-US" sz="2400" dirty="0"/>
              <a:t>a `Name` for the </a:t>
            </a:r>
            <a:r>
              <a:rPr lang="en-US" sz="2400" dirty="0" smtClean="0"/>
              <a:t>configuration</a:t>
            </a:r>
            <a:endParaRPr lang="en-US" sz="2400" dirty="0"/>
          </a:p>
          <a:p>
            <a:pPr>
              <a:buFont typeface="Wingdings" charset="2"/>
              <a:buChar char="q"/>
            </a:pPr>
            <a:r>
              <a:rPr lang="en-US" sz="2400" dirty="0" smtClean="0"/>
              <a:t> Select </a:t>
            </a:r>
            <a:r>
              <a:rPr lang="en-US" sz="2400" dirty="0"/>
              <a:t>the project using the `browse` </a:t>
            </a:r>
            <a:r>
              <a:rPr lang="en-US" sz="2400" dirty="0" smtClean="0"/>
              <a:t>button</a:t>
            </a:r>
            <a:endParaRPr lang="en-US" sz="2400" dirty="0"/>
          </a:p>
          <a:p>
            <a:pPr>
              <a:buFont typeface="Wingdings" charset="2"/>
              <a:buChar char="q"/>
            </a:pPr>
            <a:r>
              <a:rPr lang="en-US" sz="2400" dirty="0" smtClean="0"/>
              <a:t> Click </a:t>
            </a:r>
            <a:r>
              <a:rPr lang="en-US" sz="2400" dirty="0"/>
              <a:t>on `Apply` to save the configuration and click on `Debug` to start the debugging connection between Tomcat and </a:t>
            </a:r>
            <a:r>
              <a:rPr lang="en-US" sz="2400" dirty="0" smtClean="0"/>
              <a:t>Eclipse</a:t>
            </a:r>
          </a:p>
          <a:p>
            <a:pPr>
              <a:buFont typeface="Wingdings" charset="2"/>
              <a:buChar char="q"/>
            </a:pPr>
            <a:r>
              <a:rPr lang="en-US" sz="2400" dirty="0"/>
              <a:t> </a:t>
            </a:r>
            <a:r>
              <a:rPr lang="en-US" sz="2400" dirty="0" smtClean="0"/>
              <a:t>Which, looks like this...</a:t>
            </a:r>
          </a:p>
          <a:p>
            <a:pPr>
              <a:buFont typeface="Wingdings" charset="2"/>
              <a:buChar char="q"/>
            </a:pPr>
            <a:endParaRPr lang="en-US" sz="2400" dirty="0" smtClean="0"/>
          </a:p>
          <a:p>
            <a:pPr>
              <a:buFont typeface="Wingdings" charset="2"/>
              <a:buChar char="q"/>
            </a:pP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9" name="TextBox 8"/>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95785804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Configure Remote</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27</a:t>
            </a:fld>
            <a:endParaRPr lang="en-US" alt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753" y="1201276"/>
            <a:ext cx="6222494" cy="4970924"/>
          </a:xfrm>
          <a:prstGeom prst="rect">
            <a:avLst/>
          </a:prstGeom>
        </p:spPr>
      </p:pic>
    </p:spTree>
    <p:extLst>
      <p:ext uri="{BB962C8B-B14F-4D97-AF65-F5344CB8AC3E}">
        <p14:creationId xmlns:p14="http://schemas.microsoft.com/office/powerpoint/2010/main" val="60222325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28</a:t>
            </a:fld>
            <a:endParaRPr lang="en-US" altLang="en-US"/>
          </a:p>
        </p:txBody>
      </p:sp>
      <p:sp>
        <p:nvSpPr>
          <p:cNvPr id="7" name="Content Placeholder 2"/>
          <p:cNvSpPr>
            <a:spLocks noGrp="1"/>
          </p:cNvSpPr>
          <p:nvPr>
            <p:ph idx="1"/>
          </p:nvPr>
        </p:nvSpPr>
        <p:spPr>
          <a:xfrm>
            <a:off x="1097279" y="1066801"/>
            <a:ext cx="5227321" cy="4724399"/>
          </a:xfrm>
        </p:spPr>
        <p:txBody>
          <a:bodyPr>
            <a:normAutofit/>
          </a:bodyPr>
          <a:lstStyle/>
          <a:p>
            <a:pPr>
              <a:buFont typeface="Wingdings" charset="2"/>
              <a:buChar char="q"/>
            </a:pPr>
            <a:r>
              <a:rPr lang="en-US" sz="2400" dirty="0" smtClean="0"/>
              <a:t> </a:t>
            </a:r>
            <a:r>
              <a:rPr lang="en-US" sz="2400" dirty="0" smtClean="0"/>
              <a:t>Since </a:t>
            </a:r>
            <a:r>
              <a:rPr lang="en-US" sz="2400" dirty="0"/>
              <a:t>the problem is with the password, lets see how the password is set in the User </a:t>
            </a:r>
            <a:r>
              <a:rPr lang="en-US" sz="2400" dirty="0" smtClean="0"/>
              <a:t>class</a:t>
            </a:r>
          </a:p>
          <a:p>
            <a:pPr>
              <a:buFont typeface="Wingdings" charset="2"/>
              <a:buChar char="q"/>
            </a:pPr>
            <a:r>
              <a:rPr lang="en-US" sz="2400" dirty="0"/>
              <a:t> </a:t>
            </a:r>
            <a:r>
              <a:rPr lang="en-US" sz="2400" dirty="0" smtClean="0"/>
              <a:t>In </a:t>
            </a:r>
            <a:r>
              <a:rPr lang="en-US" sz="2400" dirty="0"/>
              <a:t>the User class, the setter for password is scrambled using [</a:t>
            </a:r>
            <a:r>
              <a:rPr lang="en-US" sz="2400" dirty="0" smtClean="0"/>
              <a:t>rot13]  before </a:t>
            </a:r>
            <a:r>
              <a:rPr lang="en-US" sz="2400" dirty="0"/>
              <a:t>it is saved to the </a:t>
            </a:r>
            <a:r>
              <a:rPr lang="en-US" sz="2400" dirty="0" smtClean="0"/>
              <a:t>database</a:t>
            </a:r>
            <a:endParaRPr lang="en-US" sz="2400" dirty="0"/>
          </a:p>
          <a:p>
            <a:pPr>
              <a:buFont typeface="Wingdings" charset="2"/>
              <a:buChar char="q"/>
            </a:pP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143000"/>
            <a:ext cx="4399102" cy="4876800"/>
          </a:xfrm>
          <a:prstGeom prst="rect">
            <a:avLst/>
          </a:prstGeom>
        </p:spPr>
      </p:pic>
    </p:spTree>
    <p:extLst>
      <p:ext uri="{BB962C8B-B14F-4D97-AF65-F5344CB8AC3E}">
        <p14:creationId xmlns:p14="http://schemas.microsoft.com/office/powerpoint/2010/main" val="125952072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29</a:t>
            </a:fld>
            <a:endParaRPr lang="en-US" altLang="en-US"/>
          </a:p>
        </p:txBody>
      </p:sp>
      <p:sp>
        <p:nvSpPr>
          <p:cNvPr id="7" name="Content Placeholder 2"/>
          <p:cNvSpPr>
            <a:spLocks noGrp="1"/>
          </p:cNvSpPr>
          <p:nvPr>
            <p:ph idx="1"/>
          </p:nvPr>
        </p:nvSpPr>
        <p:spPr>
          <a:xfrm>
            <a:off x="1097279" y="1066801"/>
            <a:ext cx="10115206" cy="4724399"/>
          </a:xfrm>
        </p:spPr>
        <p:txBody>
          <a:bodyPr>
            <a:normAutofit/>
          </a:bodyPr>
          <a:lstStyle/>
          <a:p>
            <a:pPr>
              <a:buFont typeface="Wingdings" charset="2"/>
              <a:buChar char="q"/>
            </a:pPr>
            <a:r>
              <a:rPr lang="en-US" sz="2400" dirty="0" smtClean="0"/>
              <a:t> </a:t>
            </a:r>
            <a:r>
              <a:rPr lang="en-US" sz="2400" dirty="0" smtClean="0"/>
              <a:t>Try </a:t>
            </a:r>
            <a:r>
              <a:rPr lang="en-US" sz="2400" dirty="0"/>
              <a:t>registering a new user using the </a:t>
            </a:r>
            <a:r>
              <a:rPr lang="en-US" sz="2400" dirty="0" smtClean="0"/>
              <a:t>debugger</a:t>
            </a:r>
            <a:endParaRPr lang="en-US" sz="2400" dirty="0"/>
          </a:p>
          <a:p>
            <a:pPr>
              <a:buFont typeface="Wingdings" charset="2"/>
              <a:buChar char="q"/>
            </a:pPr>
            <a:r>
              <a:rPr lang="en-US" sz="2400" dirty="0" smtClean="0"/>
              <a:t> In </a:t>
            </a:r>
            <a:r>
              <a:rPr lang="en-US" sz="2400" dirty="0"/>
              <a:t>Eclipse, change the view or Perspective to the debugger by clicking on `Window` &gt; `Perspective` &gt; `Open Perspective` &gt; `Debug`</a:t>
            </a:r>
          </a:p>
          <a:p>
            <a:pPr>
              <a:buFont typeface="Wingdings" charset="2"/>
              <a:buChar char="q"/>
            </a:pPr>
            <a:endParaRPr 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514600"/>
            <a:ext cx="6985000" cy="3659377"/>
          </a:xfrm>
          <a:prstGeom prst="rect">
            <a:avLst/>
          </a:prstGeom>
        </p:spPr>
      </p:pic>
    </p:spTree>
    <p:extLst>
      <p:ext uri="{BB962C8B-B14F-4D97-AF65-F5344CB8AC3E}">
        <p14:creationId xmlns:p14="http://schemas.microsoft.com/office/powerpoint/2010/main" val="86657564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Debugging Container Overview</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smtClean="0"/>
              <a:t> </a:t>
            </a: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a:t>
            </a:fld>
            <a:endParaRPr lang="en-US" altLang="en-US"/>
          </a:p>
        </p:txBody>
      </p:sp>
    </p:spTree>
    <p:extLst>
      <p:ext uri="{BB962C8B-B14F-4D97-AF65-F5344CB8AC3E}">
        <p14:creationId xmlns:p14="http://schemas.microsoft.com/office/powerpoint/2010/main" val="159484895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30</a:t>
            </a:fld>
            <a:endParaRPr lang="en-US" altLang="en-US"/>
          </a:p>
        </p:txBody>
      </p:sp>
      <p:sp>
        <p:nvSpPr>
          <p:cNvPr id="7" name="Content Placeholder 2"/>
          <p:cNvSpPr>
            <a:spLocks noGrp="1"/>
          </p:cNvSpPr>
          <p:nvPr>
            <p:ph idx="1"/>
          </p:nvPr>
        </p:nvSpPr>
        <p:spPr>
          <a:xfrm>
            <a:off x="1097279" y="1066801"/>
            <a:ext cx="10115206" cy="4724399"/>
          </a:xfrm>
        </p:spPr>
        <p:txBody>
          <a:bodyPr>
            <a:normAutofit/>
          </a:bodyPr>
          <a:lstStyle/>
          <a:p>
            <a:pPr>
              <a:buFont typeface="Wingdings" charset="2"/>
              <a:buChar char="q"/>
            </a:pPr>
            <a:r>
              <a:rPr lang="en-US" sz="2400" dirty="0"/>
              <a:t> </a:t>
            </a:r>
            <a:r>
              <a:rPr lang="en-US" sz="2400" dirty="0" smtClean="0"/>
              <a:t>Eclipse </a:t>
            </a:r>
            <a:r>
              <a:rPr lang="en-US" sz="2400" dirty="0"/>
              <a:t>will switch to the debug </a:t>
            </a:r>
            <a:r>
              <a:rPr lang="en-US" sz="2400" dirty="0" smtClean="0"/>
              <a:t>perspective </a:t>
            </a:r>
          </a:p>
          <a:p>
            <a:pPr>
              <a:buFont typeface="Wingdings" charset="2"/>
              <a:buChar char="q"/>
            </a:pPr>
            <a:r>
              <a:rPr lang="en-US" sz="2400" dirty="0"/>
              <a:t> </a:t>
            </a:r>
            <a:r>
              <a:rPr lang="en-US" sz="2400" dirty="0" smtClean="0"/>
              <a:t>Since </a:t>
            </a:r>
            <a:r>
              <a:rPr lang="en-US" sz="2400" dirty="0"/>
              <a:t>we enable remote debugging earlier, you should see the Daemon Threads for Tomcat in the debug </a:t>
            </a:r>
            <a:r>
              <a:rPr lang="en-US" sz="2400" dirty="0" smtClean="0"/>
              <a:t>window</a:t>
            </a:r>
            <a:r>
              <a:rPr lang="en-US" sz="2400" dirty="0"/>
              <a:t> </a:t>
            </a:r>
            <a:endParaRPr lang="en-US" sz="2400" dirty="0" smtClean="0"/>
          </a:p>
          <a:p>
            <a:pPr>
              <a:buFont typeface="Wingdings" charset="2"/>
              <a:buChar char="q"/>
            </a:pPr>
            <a:r>
              <a:rPr lang="en-US" sz="2400" dirty="0"/>
              <a:t> </a:t>
            </a:r>
            <a:r>
              <a:rPr lang="en-US" sz="2400" dirty="0" smtClean="0"/>
              <a:t>Set </a:t>
            </a:r>
            <a:r>
              <a:rPr lang="en-US" sz="2400" dirty="0"/>
              <a:t>a breakpoint for in the User class where the password is </a:t>
            </a:r>
            <a:r>
              <a:rPr lang="en-US" sz="2400" dirty="0" smtClean="0"/>
              <a:t>set</a:t>
            </a:r>
          </a:p>
          <a:p>
            <a:pPr>
              <a:buFont typeface="Wingdings" charset="2"/>
              <a:buChar char="q"/>
            </a:pPr>
            <a:r>
              <a:rPr lang="en-US" sz="2400" dirty="0"/>
              <a:t> </a:t>
            </a:r>
            <a:r>
              <a:rPr lang="en-US" sz="2400" dirty="0" smtClean="0"/>
              <a:t>Let’s take a look at that now...</a:t>
            </a:r>
            <a:endParaRPr lang="en-US" sz="2400" dirty="0"/>
          </a:p>
          <a:p>
            <a:pPr>
              <a:buFont typeface="Wingdings" charset="2"/>
              <a:buChar char="q"/>
            </a:pPr>
            <a:endParaRPr lang="en-US" sz="2400"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9" name="TextBox 8"/>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46151398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31</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549" y="1191391"/>
            <a:ext cx="6565051" cy="4980809"/>
          </a:xfrm>
          <a:prstGeom prst="rect">
            <a:avLst/>
          </a:prstGeom>
        </p:spPr>
      </p:pic>
    </p:spTree>
    <p:extLst>
      <p:ext uri="{BB962C8B-B14F-4D97-AF65-F5344CB8AC3E}">
        <p14:creationId xmlns:p14="http://schemas.microsoft.com/office/powerpoint/2010/main" val="122959896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32</a:t>
            </a:fld>
            <a:endParaRPr lang="en-US" altLang="en-US"/>
          </a:p>
        </p:txBody>
      </p:sp>
      <p:sp>
        <p:nvSpPr>
          <p:cNvPr id="7" name="Content Placeholder 2"/>
          <p:cNvSpPr>
            <a:spLocks noGrp="1"/>
          </p:cNvSpPr>
          <p:nvPr>
            <p:ph idx="1"/>
          </p:nvPr>
        </p:nvSpPr>
        <p:spPr>
          <a:xfrm>
            <a:off x="1097279" y="1066801"/>
            <a:ext cx="10115206" cy="4724399"/>
          </a:xfrm>
        </p:spPr>
        <p:txBody>
          <a:bodyPr>
            <a:normAutofit/>
          </a:bodyPr>
          <a:lstStyle/>
          <a:p>
            <a:pPr lvl="1">
              <a:buFont typeface="Wingdings" charset="2"/>
              <a:buChar char="q"/>
            </a:pPr>
            <a:r>
              <a:rPr lang="en-US" sz="2200" smtClean="0"/>
              <a:t> </a:t>
            </a:r>
            <a:r>
              <a:rPr lang="en-US" sz="2200"/>
              <a:t>Register a new user with the username of 'Moby' and with 'm0by' as the password, click `Submit`, click `yes`</a:t>
            </a:r>
          </a:p>
          <a:p>
            <a:pPr>
              <a:buFont typeface="Wingdings" charset="2"/>
              <a:buChar char="q"/>
            </a:pPr>
            <a:endParaRPr lang="en-US" sz="2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932" y="1736444"/>
            <a:ext cx="4515353" cy="4389049"/>
          </a:xfrm>
          <a:prstGeom prst="rect">
            <a:avLst/>
          </a:prstGeom>
        </p:spPr>
      </p:pic>
    </p:spTree>
    <p:extLst>
      <p:ext uri="{BB962C8B-B14F-4D97-AF65-F5344CB8AC3E}">
        <p14:creationId xmlns:p14="http://schemas.microsoft.com/office/powerpoint/2010/main" val="20848436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33</a:t>
            </a:fld>
            <a:endParaRPr lang="en-US" altLang="en-US"/>
          </a:p>
        </p:txBody>
      </p:sp>
      <p:sp>
        <p:nvSpPr>
          <p:cNvPr id="7" name="Content Placeholder 2"/>
          <p:cNvSpPr>
            <a:spLocks noGrp="1"/>
          </p:cNvSpPr>
          <p:nvPr>
            <p:ph idx="1"/>
          </p:nvPr>
        </p:nvSpPr>
        <p:spPr>
          <a:xfrm>
            <a:off x="1097279" y="1066801"/>
            <a:ext cx="4160521" cy="4724399"/>
          </a:xfrm>
        </p:spPr>
        <p:txBody>
          <a:bodyPr>
            <a:normAutofit/>
          </a:bodyPr>
          <a:lstStyle/>
          <a:p>
            <a:pPr lvl="1">
              <a:buFont typeface="Wingdings" charset="2"/>
              <a:buChar char="q"/>
            </a:pPr>
            <a:r>
              <a:rPr lang="en-US" sz="2200" dirty="0" smtClean="0"/>
              <a:t> </a:t>
            </a:r>
            <a:r>
              <a:rPr lang="en-US" sz="2400" dirty="0" smtClean="0"/>
              <a:t>Eclipse </a:t>
            </a:r>
            <a:r>
              <a:rPr lang="en-US" sz="2400" dirty="0"/>
              <a:t>will display the code at the breakpoint and the value of password in the variables window. </a:t>
            </a:r>
            <a:endParaRPr lang="en-US" sz="24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364" y="1066336"/>
            <a:ext cx="6590725" cy="5182064"/>
          </a:xfrm>
          <a:prstGeom prst="rect">
            <a:avLst/>
          </a:prstGeom>
        </p:spPr>
      </p:pic>
    </p:spTree>
    <p:extLst>
      <p:ext uri="{BB962C8B-B14F-4D97-AF65-F5344CB8AC3E}">
        <p14:creationId xmlns:p14="http://schemas.microsoft.com/office/powerpoint/2010/main" val="74462030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34</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lvl="1">
              <a:buFont typeface="Wingdings" charset="2"/>
              <a:buChar char="q"/>
            </a:pPr>
            <a:r>
              <a:rPr lang="en-US" sz="2200" dirty="0" smtClean="0"/>
              <a:t> </a:t>
            </a:r>
            <a:r>
              <a:rPr lang="en-US" sz="2400" dirty="0"/>
              <a:t>Click on `resume` or press `F8` to let the code </a:t>
            </a:r>
            <a:r>
              <a:rPr lang="en-US" sz="2400" dirty="0" smtClean="0"/>
              <a:t>run</a:t>
            </a:r>
          </a:p>
          <a:p>
            <a:pPr lvl="1">
              <a:buFont typeface="Wingdings" charset="2"/>
              <a:buChar char="q"/>
            </a:pPr>
            <a:endParaRPr lang="en-US" sz="2400" dirty="0"/>
          </a:p>
          <a:p>
            <a:pPr lvl="1">
              <a:buFont typeface="Wingdings" charset="2"/>
              <a:buChar char="q"/>
            </a:pPr>
            <a:endParaRPr lang="en-US" sz="2400" dirty="0" smtClean="0"/>
          </a:p>
          <a:p>
            <a:pPr lvl="1">
              <a:buFont typeface="Wingdings" charset="2"/>
              <a:buChar char="q"/>
            </a:pPr>
            <a:endParaRPr lang="en-US" sz="2400" dirty="0"/>
          </a:p>
          <a:p>
            <a:pPr lvl="1">
              <a:buFont typeface="Wingdings" charset="2"/>
              <a:buChar char="q"/>
            </a:pPr>
            <a:r>
              <a:rPr lang="en-US" sz="2400" dirty="0" smtClean="0"/>
              <a:t> </a:t>
            </a:r>
            <a:r>
              <a:rPr lang="en-US" sz="2400" dirty="0"/>
              <a:t>Next, set a breakpoint on the </a:t>
            </a:r>
            <a:r>
              <a:rPr lang="en-US" sz="2400" dirty="0" err="1"/>
              <a:t>getPassword</a:t>
            </a:r>
            <a:r>
              <a:rPr lang="en-US" sz="2400" dirty="0"/>
              <a:t> in the User class to see the value returned for </a:t>
            </a:r>
            <a:r>
              <a:rPr lang="en-US" sz="2400" dirty="0" smtClean="0"/>
              <a:t>password</a:t>
            </a:r>
          </a:p>
          <a:p>
            <a:pPr lvl="1">
              <a:buFont typeface="Wingdings" charset="2"/>
              <a:buChar char="q"/>
            </a:pPr>
            <a:r>
              <a:rPr lang="en-US" sz="2400" dirty="0"/>
              <a:t> </a:t>
            </a:r>
            <a:r>
              <a:rPr lang="en-US" sz="2400" dirty="0" smtClean="0"/>
              <a:t>You </a:t>
            </a:r>
            <a:r>
              <a:rPr lang="en-US" sz="2400" dirty="0"/>
              <a:t>can also toggle off the breakpoint for </a:t>
            </a:r>
            <a:r>
              <a:rPr lang="en-US" sz="2400" dirty="0" err="1" smtClean="0"/>
              <a:t>setPassword</a:t>
            </a:r>
            <a:endParaRPr lang="en-US" sz="2400" dirty="0" smtClean="0"/>
          </a:p>
          <a:p>
            <a:pPr lvl="1">
              <a:buFont typeface="Wingdings" charset="2"/>
              <a:buChar char="q"/>
            </a:pPr>
            <a:r>
              <a:rPr lang="en-US" sz="2400" dirty="0"/>
              <a:t> </a:t>
            </a:r>
            <a:r>
              <a:rPr lang="en-US" sz="2400" dirty="0" smtClean="0"/>
              <a:t>Which we’ll see on the next slide...</a:t>
            </a:r>
            <a:endParaRPr lang="en-US" sz="2400" dirty="0"/>
          </a:p>
          <a:p>
            <a:pPr lvl="1">
              <a:buFont typeface="Wingdings" charset="2"/>
              <a:buChar char="q"/>
            </a:pPr>
            <a:endParaRPr lang="en-US" sz="2400" dirty="0" smtClean="0"/>
          </a:p>
          <a:p>
            <a:pPr lvl="1">
              <a:buFont typeface="Wingdings" charset="2"/>
              <a:buChar char="q"/>
            </a:pPr>
            <a:endParaRPr lang="en-US" sz="2400" dirty="0"/>
          </a:p>
          <a:p>
            <a:pPr lvl="1">
              <a:buFont typeface="Wingdings" charset="2"/>
              <a:buChar char="q"/>
            </a:pPr>
            <a:endParaRPr lang="en-US" sz="2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582988"/>
            <a:ext cx="2095500" cy="1016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10" name="TextBox 9"/>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4151472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35</a:t>
            </a:fld>
            <a:endParaRPr lang="en-US" alt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582988"/>
            <a:ext cx="2095500" cy="1016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1032669"/>
            <a:ext cx="6950850" cy="5465218"/>
          </a:xfrm>
          <a:prstGeom prst="rect">
            <a:avLst/>
          </a:prstGeom>
        </p:spPr>
      </p:pic>
    </p:spTree>
    <p:extLst>
      <p:ext uri="{BB962C8B-B14F-4D97-AF65-F5344CB8AC3E}">
        <p14:creationId xmlns:p14="http://schemas.microsoft.com/office/powerpoint/2010/main" val="137139663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36</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smtClean="0"/>
              <a:t> Let’s try </a:t>
            </a:r>
            <a:r>
              <a:rPr lang="en-US" sz="2400" dirty="0"/>
              <a:t>to log into the </a:t>
            </a:r>
            <a:r>
              <a:rPr lang="en-US" sz="2400" dirty="0" smtClean="0"/>
              <a:t>application</a:t>
            </a:r>
          </a:p>
          <a:p>
            <a:pPr>
              <a:buFont typeface="Wingdings" charset="2"/>
              <a:buChar char="q"/>
            </a:pPr>
            <a:r>
              <a:rPr lang="en-US" sz="2400" dirty="0"/>
              <a:t> </a:t>
            </a:r>
            <a:r>
              <a:rPr lang="en-US" sz="2400" dirty="0" smtClean="0"/>
              <a:t>Look </a:t>
            </a:r>
            <a:r>
              <a:rPr lang="en-US" sz="2400" dirty="0"/>
              <a:t>at the value for password in the Eclipse variables window, note that it is `z0ol` which is `m0by` using ROT13</a:t>
            </a:r>
          </a:p>
          <a:p>
            <a:pPr lvl="1">
              <a:buFont typeface="Wingdings" charset="2"/>
              <a:buChar char="q"/>
            </a:pPr>
            <a:endParaRPr lang="en-US" sz="24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442494"/>
            <a:ext cx="9131300" cy="3683000"/>
          </a:xfrm>
          <a:prstGeom prst="rect">
            <a:avLst/>
          </a:prstGeom>
        </p:spPr>
      </p:pic>
    </p:spTree>
    <p:extLst>
      <p:ext uri="{BB962C8B-B14F-4D97-AF65-F5344CB8AC3E}">
        <p14:creationId xmlns:p14="http://schemas.microsoft.com/office/powerpoint/2010/main" val="48090339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37</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smtClean="0"/>
              <a:t> </a:t>
            </a:r>
            <a:r>
              <a:rPr lang="en-US" sz="2400" dirty="0" smtClean="0"/>
              <a:t>In </a:t>
            </a:r>
            <a:r>
              <a:rPr lang="en-US" sz="2400" dirty="0"/>
              <a:t>this MVC application the </a:t>
            </a:r>
            <a:r>
              <a:rPr lang="en-US" sz="2400" dirty="0" err="1"/>
              <a:t>UserController</a:t>
            </a:r>
            <a:r>
              <a:rPr lang="en-US" sz="2400" dirty="0"/>
              <a:t> uses the </a:t>
            </a:r>
            <a:r>
              <a:rPr lang="en-US" sz="2400" dirty="0" err="1"/>
              <a:t>findByLogin</a:t>
            </a:r>
            <a:r>
              <a:rPr lang="en-US" sz="2400" dirty="0"/>
              <a:t> method in the </a:t>
            </a:r>
            <a:r>
              <a:rPr lang="en-US" sz="2400" dirty="0" err="1"/>
              <a:t>UserServiceImpl</a:t>
            </a:r>
            <a:r>
              <a:rPr lang="en-US" sz="2400" dirty="0"/>
              <a:t> class which uses the </a:t>
            </a:r>
            <a:r>
              <a:rPr lang="en-US" sz="2400" dirty="0" err="1"/>
              <a:t>findByUsername</a:t>
            </a:r>
            <a:r>
              <a:rPr lang="en-US" sz="2400" dirty="0"/>
              <a:t> method to retrieve the information from the </a:t>
            </a:r>
            <a:r>
              <a:rPr lang="en-US" sz="2400" dirty="0" smtClean="0"/>
              <a:t>database</a:t>
            </a:r>
          </a:p>
          <a:p>
            <a:pPr>
              <a:buFont typeface="Wingdings" charset="2"/>
              <a:buChar char="q"/>
            </a:pPr>
            <a:r>
              <a:rPr lang="en-US" sz="2400" dirty="0"/>
              <a:t> </a:t>
            </a:r>
            <a:r>
              <a:rPr lang="en-US" sz="2400" dirty="0" smtClean="0"/>
              <a:t>It </a:t>
            </a:r>
            <a:r>
              <a:rPr lang="en-US" sz="2400" dirty="0"/>
              <a:t>then checks to see if the password from the form matches the user </a:t>
            </a:r>
            <a:r>
              <a:rPr lang="en-US" sz="2400" dirty="0" smtClean="0"/>
              <a:t>password</a:t>
            </a:r>
            <a:r>
              <a:rPr lang="en-US" sz="2400" dirty="0"/>
              <a:t> </a:t>
            </a:r>
            <a:endParaRPr lang="en-US" sz="2400" dirty="0" smtClean="0"/>
          </a:p>
          <a:p>
            <a:pPr>
              <a:buFont typeface="Wingdings" charset="2"/>
              <a:buChar char="q"/>
            </a:pPr>
            <a:r>
              <a:rPr lang="en-US" sz="2400" dirty="0"/>
              <a:t> </a:t>
            </a:r>
            <a:r>
              <a:rPr lang="en-US" sz="2400" dirty="0" smtClean="0"/>
              <a:t>Since </a:t>
            </a:r>
            <a:r>
              <a:rPr lang="en-US" sz="2400" dirty="0"/>
              <a:t>the password from the login form is not scrambled using ROT13, it does not match the user password and you cannot log into the </a:t>
            </a:r>
            <a:r>
              <a:rPr lang="en-US" sz="2400" dirty="0" smtClean="0"/>
              <a:t>application</a:t>
            </a:r>
          </a:p>
          <a:p>
            <a:pPr>
              <a:buFont typeface="Wingdings" charset="2"/>
              <a:buChar char="q"/>
            </a:pPr>
            <a:r>
              <a:rPr lang="en-US" sz="2400" dirty="0"/>
              <a:t> </a:t>
            </a:r>
            <a:r>
              <a:rPr lang="en-US" sz="2400" dirty="0" smtClean="0"/>
              <a:t>So, how do we fix this?</a:t>
            </a:r>
            <a:endParaRPr lang="en-US" sz="2400" dirty="0"/>
          </a:p>
          <a:p>
            <a:pPr>
              <a:buFont typeface="Wingdings" charset="2"/>
              <a:buChar char="q"/>
            </a:pPr>
            <a:endParaRPr lang="en-US" sz="2400" dirty="0" smtClean="0"/>
          </a:p>
        </p:txBody>
      </p:sp>
    </p:spTree>
    <p:extLst>
      <p:ext uri="{BB962C8B-B14F-4D97-AF65-F5344CB8AC3E}">
        <p14:creationId xmlns:p14="http://schemas.microsoft.com/office/powerpoint/2010/main" val="29659572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38</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a:t> </a:t>
            </a:r>
            <a:r>
              <a:rPr lang="en-US" sz="2400" dirty="0" smtClean="0"/>
              <a:t>To </a:t>
            </a:r>
            <a:r>
              <a:rPr lang="en-US" sz="2400" dirty="0"/>
              <a:t>fix this, apply ROT13 to the password by adding an import near the top of the </a:t>
            </a:r>
            <a:r>
              <a:rPr lang="en-US" sz="2400" dirty="0" smtClean="0"/>
              <a:t>file</a:t>
            </a:r>
          </a:p>
          <a:p>
            <a:pPr>
              <a:buFont typeface="Wingdings" charset="2"/>
              <a:buChar char="q"/>
            </a:pPr>
            <a:endParaRPr lang="en-US" sz="2400" dirty="0"/>
          </a:p>
          <a:p>
            <a:pPr>
              <a:buFont typeface="Wingdings" charset="2"/>
              <a:buChar char="q"/>
            </a:pPr>
            <a:r>
              <a:rPr lang="en-US" sz="2400" dirty="0" smtClean="0"/>
              <a:t> And now, </a:t>
            </a:r>
            <a:r>
              <a:rPr lang="en-US" sz="2400" dirty="0"/>
              <a:t>replace the contents of `</a:t>
            </a:r>
            <a:r>
              <a:rPr lang="en-US" sz="2400" dirty="0" err="1"/>
              <a:t>findByLogin</a:t>
            </a:r>
            <a:r>
              <a:rPr lang="en-US" sz="2400" dirty="0"/>
              <a:t>` </a:t>
            </a:r>
            <a:r>
              <a:rPr lang="en-US" sz="2400" dirty="0" smtClean="0"/>
              <a:t>with, the following:</a:t>
            </a:r>
            <a:endParaRPr lang="en-US" sz="2400" dirty="0"/>
          </a:p>
          <a:p>
            <a:pPr>
              <a:buFont typeface="Wingdings" charset="2"/>
              <a:buChar char="q"/>
            </a:pPr>
            <a:endParaRPr lang="en-US" sz="2400" dirty="0"/>
          </a:p>
          <a:p>
            <a:pPr>
              <a:buFont typeface="Wingdings" charset="2"/>
              <a:buChar char="q"/>
            </a:pPr>
            <a:endParaRPr lang="en-US" sz="2400" dirty="0"/>
          </a:p>
          <a:p>
            <a:pPr>
              <a:buFont typeface="Wingdings" charset="2"/>
              <a:buChar char="q"/>
            </a:pPr>
            <a:endParaRPr lang="en-US" sz="2400" dirty="0" smtClean="0"/>
          </a:p>
        </p:txBody>
      </p:sp>
      <p:sp>
        <p:nvSpPr>
          <p:cNvPr id="8" name="Content Placeholder 2"/>
          <p:cNvSpPr>
            <a:spLocks noGrp="1"/>
          </p:cNvSpPr>
          <p:nvPr/>
        </p:nvSpPr>
        <p:spPr>
          <a:xfrm>
            <a:off x="2852171" y="1676401"/>
            <a:ext cx="6520429" cy="38100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a:latin typeface="Courier New" charset="0"/>
                <a:ea typeface="Courier New" charset="0"/>
                <a:cs typeface="Courier New" charset="0"/>
              </a:rPr>
              <a:t>import com.docker.UserSignup.util.Rot13</a:t>
            </a:r>
          </a:p>
        </p:txBody>
      </p:sp>
      <p:sp>
        <p:nvSpPr>
          <p:cNvPr id="9" name="Content Placeholder 2"/>
          <p:cNvSpPr>
            <a:spLocks noGrp="1"/>
          </p:cNvSpPr>
          <p:nvPr/>
        </p:nvSpPr>
        <p:spPr>
          <a:xfrm>
            <a:off x="1600200" y="2920484"/>
            <a:ext cx="8991599" cy="331470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200"/>
              </a:spcBef>
              <a:buNone/>
            </a:pPr>
            <a:r>
              <a:rPr lang="en-US" sz="1800" dirty="0" smtClean="0">
                <a:latin typeface="Courier New" charset="0"/>
                <a:ea typeface="Courier New" charset="0"/>
                <a:cs typeface="Courier New" charset="0"/>
              </a:rPr>
              <a:t> public </a:t>
            </a:r>
            <a:r>
              <a:rPr lang="en-US" sz="1800" dirty="0" err="1">
                <a:latin typeface="Courier New" charset="0"/>
                <a:ea typeface="Courier New" charset="0"/>
                <a:cs typeface="Courier New" charset="0"/>
              </a:rPr>
              <a:t>boolean</a:t>
            </a:r>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findByLogin</a:t>
            </a:r>
            <a:r>
              <a:rPr lang="en-US" sz="1800" dirty="0">
                <a:latin typeface="Courier New" charset="0"/>
                <a:ea typeface="Courier New" charset="0"/>
                <a:cs typeface="Courier New" charset="0"/>
              </a:rPr>
              <a:t>(String </a:t>
            </a:r>
            <a:r>
              <a:rPr lang="en-US" sz="1800" dirty="0" err="1">
                <a:latin typeface="Courier New" charset="0"/>
                <a:ea typeface="Courier New" charset="0"/>
                <a:cs typeface="Courier New" charset="0"/>
              </a:rPr>
              <a:t>userName</a:t>
            </a:r>
            <a:r>
              <a:rPr lang="en-US" sz="1800" dirty="0">
                <a:latin typeface="Courier New" charset="0"/>
                <a:ea typeface="Courier New" charset="0"/>
                <a:cs typeface="Courier New" charset="0"/>
              </a:rPr>
              <a:t>, String password) {      </a:t>
            </a:r>
          </a:p>
          <a:p>
            <a:pPr marL="0" indent="0">
              <a:spcBef>
                <a:spcPts val="20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User </a:t>
            </a:r>
            <a:r>
              <a:rPr lang="en-US" sz="1800" dirty="0" err="1">
                <a:latin typeface="Courier New" charset="0"/>
                <a:ea typeface="Courier New" charset="0"/>
                <a:cs typeface="Courier New" charset="0"/>
              </a:rPr>
              <a:t>usr</a:t>
            </a:r>
            <a:r>
              <a:rPr lang="en-US" sz="1800" dirty="0">
                <a:latin typeface="Courier New" charset="0"/>
                <a:ea typeface="Courier New" charset="0"/>
                <a:cs typeface="Courier New" charset="0"/>
              </a:rPr>
              <a:t> = </a:t>
            </a:r>
            <a:r>
              <a:rPr lang="en-US" sz="1800" dirty="0" err="1">
                <a:latin typeface="Courier New" charset="0"/>
                <a:ea typeface="Courier New" charset="0"/>
                <a:cs typeface="Courier New" charset="0"/>
              </a:rPr>
              <a:t>userRepository.findByUserName</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userName</a:t>
            </a:r>
            <a:r>
              <a:rPr lang="en-US" sz="1800" dirty="0">
                <a:latin typeface="Courier New" charset="0"/>
                <a:ea typeface="Courier New" charset="0"/>
                <a:cs typeface="Courier New" charset="0"/>
              </a:rPr>
              <a:t>);    </a:t>
            </a:r>
          </a:p>
          <a:p>
            <a:pPr marL="0" indent="0">
              <a:spcBef>
                <a:spcPts val="200"/>
              </a:spcBef>
              <a:buNone/>
            </a:pPr>
            <a:r>
              <a:rPr lang="en-US" sz="1800" dirty="0">
                <a:latin typeface="Courier New" charset="0"/>
                <a:ea typeface="Courier New" charset="0"/>
                <a:cs typeface="Courier New" charset="0"/>
              </a:rPr>
              <a:t>        </a:t>
            </a:r>
          </a:p>
          <a:p>
            <a:pPr marL="0" indent="0">
              <a:spcBef>
                <a:spcPts val="20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String </a:t>
            </a:r>
            <a:r>
              <a:rPr lang="en-US" sz="1800" dirty="0" err="1">
                <a:latin typeface="Courier New" charset="0"/>
                <a:ea typeface="Courier New" charset="0"/>
                <a:cs typeface="Courier New" charset="0"/>
              </a:rPr>
              <a:t>passwd</a:t>
            </a:r>
            <a:r>
              <a:rPr lang="en-US" sz="1800" dirty="0">
                <a:latin typeface="Courier New" charset="0"/>
                <a:ea typeface="Courier New" charset="0"/>
                <a:cs typeface="Courier New" charset="0"/>
              </a:rPr>
              <a:t> = Rot13.rot13(password);    </a:t>
            </a:r>
          </a:p>
          <a:p>
            <a:pPr marL="0" indent="0">
              <a:spcBef>
                <a:spcPts val="200"/>
              </a:spcBef>
              <a:buNone/>
            </a:pPr>
            <a:endParaRPr lang="en-US" sz="1800" dirty="0">
              <a:latin typeface="Courier New" charset="0"/>
              <a:ea typeface="Courier New" charset="0"/>
              <a:cs typeface="Courier New" charset="0"/>
            </a:endParaRPr>
          </a:p>
          <a:p>
            <a:pPr marL="0" indent="0">
              <a:spcBef>
                <a:spcPts val="20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if(</a:t>
            </a:r>
            <a:r>
              <a:rPr lang="en-US" sz="1800" dirty="0" err="1">
                <a:latin typeface="Courier New" charset="0"/>
                <a:ea typeface="Courier New" charset="0"/>
                <a:cs typeface="Courier New" charset="0"/>
              </a:rPr>
              <a:t>usr</a:t>
            </a:r>
            <a:r>
              <a:rPr lang="en-US" sz="1800" dirty="0">
                <a:latin typeface="Courier New" charset="0"/>
                <a:ea typeface="Courier New" charset="0"/>
                <a:cs typeface="Courier New" charset="0"/>
              </a:rPr>
              <a:t> != null &amp;&amp; </a:t>
            </a:r>
            <a:r>
              <a:rPr lang="en-US" sz="1800" dirty="0" err="1">
                <a:latin typeface="Courier New" charset="0"/>
                <a:ea typeface="Courier New" charset="0"/>
                <a:cs typeface="Courier New" charset="0"/>
              </a:rPr>
              <a:t>usr.getPassword</a:t>
            </a:r>
            <a:r>
              <a:rPr lang="en-US" sz="1800" dirty="0">
                <a:latin typeface="Courier New" charset="0"/>
                <a:ea typeface="Courier New" charset="0"/>
                <a:cs typeface="Courier New" charset="0"/>
              </a:rPr>
              <a:t>().equals(</a:t>
            </a:r>
            <a:r>
              <a:rPr lang="en-US" sz="1800" dirty="0" err="1">
                <a:latin typeface="Courier New" charset="0"/>
                <a:ea typeface="Courier New" charset="0"/>
                <a:cs typeface="Courier New" charset="0"/>
              </a:rPr>
              <a:t>passwd</a:t>
            </a:r>
            <a:r>
              <a:rPr lang="en-US" sz="1800" dirty="0">
                <a:latin typeface="Courier New" charset="0"/>
                <a:ea typeface="Courier New" charset="0"/>
                <a:cs typeface="Courier New" charset="0"/>
              </a:rPr>
              <a:t>)) {        </a:t>
            </a:r>
          </a:p>
          <a:p>
            <a:pPr marL="0" indent="0">
              <a:spcBef>
                <a:spcPts val="20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return true;   </a:t>
            </a:r>
          </a:p>
          <a:p>
            <a:pPr marL="0" indent="0">
              <a:spcBef>
                <a:spcPts val="20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    </a:t>
            </a:r>
          </a:p>
          <a:p>
            <a:pPr marL="0" indent="0">
              <a:spcBef>
                <a:spcPts val="200"/>
              </a:spcBef>
              <a:buNone/>
            </a:pPr>
            <a:r>
              <a:rPr lang="en-US" sz="1800" dirty="0">
                <a:latin typeface="Courier New" charset="0"/>
                <a:ea typeface="Courier New" charset="0"/>
                <a:cs typeface="Courier New" charset="0"/>
              </a:rPr>
              <a:t>       </a:t>
            </a:r>
          </a:p>
          <a:p>
            <a:pPr marL="0" indent="0">
              <a:spcBef>
                <a:spcPts val="20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return false;</a:t>
            </a:r>
          </a:p>
          <a:p>
            <a:pPr marL="0" indent="0">
              <a:spcBef>
                <a:spcPts val="200"/>
              </a:spcBef>
              <a:buNone/>
            </a:pPr>
            <a:r>
              <a:rPr lang="en-US" sz="1800" dirty="0" smtClean="0">
                <a:latin typeface="Courier New" charset="0"/>
                <a:ea typeface="Courier New" charset="0"/>
                <a:cs typeface="Courier New" charset="0"/>
              </a:rPr>
              <a:t> }</a:t>
            </a:r>
            <a:endParaRPr lang="en-US" sz="1800" dirty="0">
              <a:latin typeface="Courier New" charset="0"/>
              <a:ea typeface="Courier New" charset="0"/>
              <a:cs typeface="Courier New"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11" name="TextBox 10"/>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9856570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39</a:t>
            </a:fld>
            <a:endParaRPr lang="en-US" altLang="en-US"/>
          </a:p>
        </p:txBody>
      </p:sp>
      <p:sp>
        <p:nvSpPr>
          <p:cNvPr id="11" name="TextBox 10"/>
          <p:cNvSpPr txBox="1"/>
          <p:nvPr/>
        </p:nvSpPr>
        <p:spPr>
          <a:xfrm rot="20141411" flipH="1">
            <a:off x="2195613" y="2204018"/>
            <a:ext cx="1151277"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Like,</a:t>
            </a:r>
          </a:p>
          <a:p>
            <a:pPr algn="ctr"/>
            <a:r>
              <a:rPr lang="en-US" sz="2800" dirty="0" smtClean="0">
                <a:solidFill>
                  <a:srgbClr val="E72102"/>
                </a:solidFill>
                <a:latin typeface="Hand Of Sean (Demo)" charset="0"/>
                <a:ea typeface="Hand Of Sean (Demo)" charset="0"/>
                <a:cs typeface="Hand Of Sean (Demo)" charset="0"/>
              </a:rPr>
              <a:t>That!</a:t>
            </a:r>
            <a:endParaRPr lang="en-US" sz="2800" dirty="0">
              <a:solidFill>
                <a:srgbClr val="E72102"/>
              </a:solidFill>
              <a:latin typeface="Hand Of Sean (Demo)" charset="0"/>
              <a:ea typeface="Hand Of Sean (Demo)" charset="0"/>
              <a:cs typeface="Hand Of Sean (Demo)"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327" y="1176848"/>
            <a:ext cx="4086446" cy="502049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015947" flipH="1">
            <a:off x="3165519" y="2658499"/>
            <a:ext cx="1041335" cy="739348"/>
          </a:xfrm>
          <a:prstGeom prst="rect">
            <a:avLst/>
          </a:prstGeom>
        </p:spPr>
      </p:pic>
    </p:spTree>
    <p:extLst>
      <p:ext uri="{BB962C8B-B14F-4D97-AF65-F5344CB8AC3E}">
        <p14:creationId xmlns:p14="http://schemas.microsoft.com/office/powerpoint/2010/main" val="113217049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Debugging Container Overview</a:t>
            </a:r>
            <a:endParaRPr lang="en-US" dirty="0"/>
          </a:p>
        </p:txBody>
      </p:sp>
      <p:sp>
        <p:nvSpPr>
          <p:cNvPr id="3" name="Content Placeholder 2"/>
          <p:cNvSpPr>
            <a:spLocks noGrp="1"/>
          </p:cNvSpPr>
          <p:nvPr>
            <p:ph idx="1"/>
          </p:nvPr>
        </p:nvSpPr>
        <p:spPr>
          <a:xfrm>
            <a:off x="1097279" y="1066801"/>
            <a:ext cx="10058401" cy="5392986"/>
          </a:xfrm>
        </p:spPr>
        <p:txBody>
          <a:bodyPr>
            <a:normAutofit/>
          </a:bodyPr>
          <a:lstStyle/>
          <a:p>
            <a:pPr>
              <a:buFont typeface="Wingdings" charset="2"/>
              <a:buChar char="q"/>
            </a:pPr>
            <a:r>
              <a:rPr lang="en-US" sz="2400" dirty="0" smtClean="0"/>
              <a:t> Let’s take a look at some of the most common container debugging technics:</a:t>
            </a:r>
          </a:p>
          <a:p>
            <a:pPr lvl="1">
              <a:buFont typeface="Arial" charset="0"/>
              <a:buChar char="•"/>
            </a:pPr>
            <a:r>
              <a:rPr lang="en-US" sz="2000" b="1" dirty="0" smtClean="0">
                <a:solidFill>
                  <a:schemeClr val="tx1"/>
                </a:solidFill>
              </a:rPr>
              <a:t>View </a:t>
            </a:r>
            <a:r>
              <a:rPr lang="en-US" sz="2000" b="1" dirty="0" err="1">
                <a:solidFill>
                  <a:schemeClr val="tx1"/>
                </a:solidFill>
                <a:latin typeface="Courier New" charset="0"/>
                <a:ea typeface="Courier New" charset="0"/>
                <a:cs typeface="Courier New" charset="0"/>
              </a:rPr>
              <a:t>stdout</a:t>
            </a:r>
            <a:r>
              <a:rPr lang="en-US" sz="2000" b="1" dirty="0">
                <a:solidFill>
                  <a:schemeClr val="tx1"/>
                </a:solidFill>
              </a:rPr>
              <a:t> history with the logs </a:t>
            </a:r>
            <a:r>
              <a:rPr lang="en-US" sz="2000" b="1" dirty="0" smtClean="0">
                <a:solidFill>
                  <a:schemeClr val="tx1"/>
                </a:solidFill>
              </a:rPr>
              <a:t>command</a:t>
            </a:r>
          </a:p>
          <a:p>
            <a:pPr lvl="1">
              <a:buFont typeface="Arial" charset="0"/>
              <a:buChar char="•"/>
            </a:pPr>
            <a:r>
              <a:rPr lang="en-US" sz="2000" b="1" dirty="0" smtClean="0">
                <a:solidFill>
                  <a:schemeClr val="tx1"/>
                </a:solidFill>
              </a:rPr>
              <a:t> </a:t>
            </a:r>
            <a:r>
              <a:rPr lang="en-US" sz="2000" b="1" dirty="0" smtClean="0">
                <a:solidFill>
                  <a:schemeClr val="tx1"/>
                </a:solidFill>
              </a:rPr>
              <a:t>Stream </a:t>
            </a:r>
            <a:r>
              <a:rPr lang="en-US" sz="2000" b="1" dirty="0" err="1">
                <a:solidFill>
                  <a:schemeClr val="tx1"/>
                </a:solidFill>
                <a:latin typeface="Courier New" charset="0"/>
                <a:ea typeface="Courier New" charset="0"/>
                <a:cs typeface="Courier New" charset="0"/>
              </a:rPr>
              <a:t>stdout</a:t>
            </a:r>
            <a:r>
              <a:rPr lang="en-US" sz="2000" b="1" dirty="0">
                <a:solidFill>
                  <a:schemeClr val="tx1"/>
                </a:solidFill>
              </a:rPr>
              <a:t> with the attach </a:t>
            </a:r>
            <a:r>
              <a:rPr lang="en-US" sz="2000" b="1" dirty="0" smtClean="0">
                <a:solidFill>
                  <a:schemeClr val="tx1"/>
                </a:solidFill>
              </a:rPr>
              <a:t>command</a:t>
            </a:r>
          </a:p>
          <a:p>
            <a:pPr lvl="1">
              <a:buFont typeface="Arial" charset="0"/>
              <a:buChar char="•"/>
            </a:pPr>
            <a:r>
              <a:rPr lang="en-US" sz="2000" b="1" dirty="0">
                <a:solidFill>
                  <a:schemeClr val="tx1"/>
                </a:solidFill>
              </a:rPr>
              <a:t> Execute </a:t>
            </a:r>
            <a:r>
              <a:rPr lang="en-US" sz="2000" b="1" dirty="0" smtClean="0">
                <a:solidFill>
                  <a:schemeClr val="tx1"/>
                </a:solidFill>
              </a:rPr>
              <a:t>arbitrary </a:t>
            </a:r>
            <a:r>
              <a:rPr lang="en-US" sz="2000" b="1" dirty="0">
                <a:solidFill>
                  <a:schemeClr val="tx1"/>
                </a:solidFill>
              </a:rPr>
              <a:t>commands with </a:t>
            </a:r>
            <a:r>
              <a:rPr lang="en-US" sz="2000" b="1" dirty="0" smtClean="0">
                <a:solidFill>
                  <a:schemeClr val="tx1"/>
                </a:solidFill>
              </a:rPr>
              <a:t>exec</a:t>
            </a:r>
          </a:p>
          <a:p>
            <a:pPr lvl="1">
              <a:buFont typeface="Arial" charset="0"/>
              <a:buChar char="•"/>
            </a:pPr>
            <a:r>
              <a:rPr lang="en-US" sz="2000" b="1" dirty="0" smtClean="0">
                <a:solidFill>
                  <a:schemeClr val="tx1"/>
                </a:solidFill>
              </a:rPr>
              <a:t>Override </a:t>
            </a:r>
            <a:r>
              <a:rPr lang="en-US" sz="2000" b="1" dirty="0">
                <a:solidFill>
                  <a:schemeClr val="tx1"/>
                </a:solidFill>
              </a:rPr>
              <a:t>the </a:t>
            </a:r>
            <a:r>
              <a:rPr lang="en-US" sz="2000" b="1" dirty="0" smtClean="0">
                <a:solidFill>
                  <a:schemeClr val="tx1"/>
                </a:solidFill>
                <a:latin typeface="Courier New" charset="0"/>
                <a:ea typeface="Courier New" charset="0"/>
                <a:cs typeface="Courier New" charset="0"/>
              </a:rPr>
              <a:t>ENTRYPOINT</a:t>
            </a:r>
          </a:p>
          <a:p>
            <a:pPr lvl="1">
              <a:buFont typeface="Arial" charset="0"/>
              <a:buChar char="•"/>
            </a:pPr>
            <a:r>
              <a:rPr lang="en-US" sz="2000" b="1" dirty="0" smtClean="0">
                <a:solidFill>
                  <a:schemeClr val="tx1"/>
                </a:solidFill>
              </a:rPr>
              <a:t>Add </a:t>
            </a:r>
            <a:r>
              <a:rPr lang="en-US" sz="2000" b="1" dirty="0">
                <a:solidFill>
                  <a:schemeClr val="tx1"/>
                </a:solidFill>
              </a:rPr>
              <a:t>options with the </a:t>
            </a:r>
            <a:r>
              <a:rPr lang="en-US" sz="2000" b="1" dirty="0" smtClean="0">
                <a:solidFill>
                  <a:schemeClr val="tx1"/>
                </a:solidFill>
                <a:latin typeface="Courier New" charset="0"/>
                <a:ea typeface="Courier New" charset="0"/>
                <a:cs typeface="Courier New" charset="0"/>
              </a:rPr>
              <a:t>CMD</a:t>
            </a:r>
          </a:p>
          <a:p>
            <a:pPr lvl="1">
              <a:buFont typeface="Arial" charset="0"/>
              <a:buChar char="•"/>
            </a:pPr>
            <a:r>
              <a:rPr lang="en-US" sz="2000" b="1" dirty="0" smtClean="0">
                <a:solidFill>
                  <a:schemeClr val="tx1"/>
                </a:solidFill>
              </a:rPr>
              <a:t>Pause </a:t>
            </a:r>
            <a:r>
              <a:rPr lang="en-US" sz="2000" b="1" dirty="0">
                <a:solidFill>
                  <a:schemeClr val="tx1"/>
                </a:solidFill>
              </a:rPr>
              <a:t>and </a:t>
            </a:r>
            <a:r>
              <a:rPr lang="en-US" sz="2000" b="1" dirty="0" err="1">
                <a:solidFill>
                  <a:schemeClr val="tx1"/>
                </a:solidFill>
              </a:rPr>
              <a:t>unpause</a:t>
            </a:r>
            <a:r>
              <a:rPr lang="en-US" sz="2000" b="1" dirty="0">
                <a:solidFill>
                  <a:schemeClr val="tx1"/>
                </a:solidFill>
              </a:rPr>
              <a:t> a </a:t>
            </a:r>
            <a:r>
              <a:rPr lang="en-US" sz="2000" b="1" dirty="0" smtClean="0">
                <a:solidFill>
                  <a:schemeClr val="tx1"/>
                </a:solidFill>
              </a:rPr>
              <a:t>container</a:t>
            </a:r>
          </a:p>
          <a:p>
            <a:pPr lvl="1">
              <a:buFont typeface="Arial" charset="0"/>
              <a:buChar char="•"/>
            </a:pPr>
            <a:r>
              <a:rPr lang="en-US" sz="2000" b="1" dirty="0" smtClean="0">
                <a:solidFill>
                  <a:schemeClr val="tx1"/>
                </a:solidFill>
              </a:rPr>
              <a:t>Get </a:t>
            </a:r>
            <a:r>
              <a:rPr lang="en-US" sz="2000" b="1" dirty="0">
                <a:solidFill>
                  <a:schemeClr val="tx1"/>
                </a:solidFill>
              </a:rPr>
              <a:t>process stats with the </a:t>
            </a:r>
            <a:r>
              <a:rPr lang="en-US" sz="2000" b="1" dirty="0">
                <a:solidFill>
                  <a:schemeClr val="tx1"/>
                </a:solidFill>
                <a:latin typeface="Courier New" charset="0"/>
                <a:ea typeface="Courier New" charset="0"/>
                <a:cs typeface="Courier New" charset="0"/>
              </a:rPr>
              <a:t>top</a:t>
            </a:r>
            <a:r>
              <a:rPr lang="en-US" sz="2000" b="1" dirty="0">
                <a:solidFill>
                  <a:schemeClr val="tx1"/>
                </a:solidFill>
              </a:rPr>
              <a:t> </a:t>
            </a:r>
            <a:r>
              <a:rPr lang="en-US" sz="2000" b="1" dirty="0" smtClean="0">
                <a:solidFill>
                  <a:schemeClr val="tx1"/>
                </a:solidFill>
              </a:rPr>
              <a:t>command</a:t>
            </a:r>
          </a:p>
          <a:p>
            <a:pPr lvl="1">
              <a:buFont typeface="Arial" charset="0"/>
              <a:buChar char="•"/>
            </a:pPr>
            <a:r>
              <a:rPr lang="en-US" sz="2000" b="1" dirty="0">
                <a:solidFill>
                  <a:schemeClr val="tx1"/>
                </a:solidFill>
              </a:rPr>
              <a:t>View container details with the </a:t>
            </a:r>
            <a:r>
              <a:rPr lang="en-US" sz="2000" b="1" dirty="0">
                <a:solidFill>
                  <a:schemeClr val="tx1"/>
                </a:solidFill>
                <a:latin typeface="Courier New" charset="0"/>
                <a:ea typeface="Courier New" charset="0"/>
                <a:cs typeface="Courier New" charset="0"/>
              </a:rPr>
              <a:t>inspect</a:t>
            </a:r>
            <a:r>
              <a:rPr lang="en-US" sz="2000" b="1" dirty="0">
                <a:solidFill>
                  <a:schemeClr val="tx1"/>
                </a:solidFill>
              </a:rPr>
              <a:t> </a:t>
            </a:r>
            <a:r>
              <a:rPr lang="en-US" sz="2000" b="1" dirty="0" smtClean="0">
                <a:solidFill>
                  <a:schemeClr val="tx1"/>
                </a:solidFill>
              </a:rPr>
              <a:t>command</a:t>
            </a:r>
          </a:p>
          <a:p>
            <a:pPr lvl="1">
              <a:buFont typeface="Arial" charset="0"/>
              <a:buChar char="•"/>
            </a:pPr>
            <a:r>
              <a:rPr lang="en-US" sz="2000" b="1" dirty="0" smtClean="0">
                <a:solidFill>
                  <a:schemeClr val="tx1"/>
                </a:solidFill>
              </a:rPr>
              <a:t>View </a:t>
            </a:r>
            <a:r>
              <a:rPr lang="en-US" sz="2000" b="1" dirty="0">
                <a:solidFill>
                  <a:schemeClr val="tx1"/>
                </a:solidFill>
              </a:rPr>
              <a:t>image layers with the </a:t>
            </a:r>
            <a:r>
              <a:rPr lang="en-US" sz="2000" b="1" dirty="0">
                <a:solidFill>
                  <a:schemeClr val="tx1"/>
                </a:solidFill>
                <a:latin typeface="Courier New" charset="0"/>
                <a:ea typeface="Courier New" charset="0"/>
                <a:cs typeface="Courier New" charset="0"/>
              </a:rPr>
              <a:t>history</a:t>
            </a:r>
            <a:r>
              <a:rPr lang="en-US" sz="2000" b="1" dirty="0">
                <a:solidFill>
                  <a:schemeClr val="tx1"/>
                </a:solidFill>
              </a:rPr>
              <a:t> </a:t>
            </a:r>
            <a:r>
              <a:rPr lang="en-US" sz="2000" b="1" dirty="0" smtClean="0">
                <a:solidFill>
                  <a:schemeClr val="tx1"/>
                </a:solidFill>
              </a:rPr>
              <a:t>command</a:t>
            </a:r>
          </a:p>
          <a:p>
            <a:pPr lvl="1">
              <a:buFont typeface="Arial" charset="0"/>
              <a:buChar char="•"/>
            </a:pPr>
            <a:r>
              <a:rPr lang="en-US" sz="2000" b="1" dirty="0">
                <a:solidFill>
                  <a:schemeClr val="tx1"/>
                </a:solidFill>
              </a:rPr>
              <a:t>Run one process in each container</a:t>
            </a:r>
            <a:endParaRPr lang="en-US" sz="2000" b="1" dirty="0" smtClean="0">
              <a:solidFill>
                <a:schemeClr val="tx1"/>
              </a:solidFill>
            </a:endParaRPr>
          </a:p>
          <a:p>
            <a:pPr>
              <a:buFont typeface="Wingdings" charset="2"/>
              <a:buChar char="q"/>
            </a:pPr>
            <a:r>
              <a:rPr lang="en-US" sz="2600" dirty="0" smtClean="0"/>
              <a:t> </a:t>
            </a:r>
            <a:r>
              <a:rPr lang="en-US" sz="2400" dirty="0">
                <a:solidFill>
                  <a:schemeClr val="tx1"/>
                </a:solidFill>
              </a:rPr>
              <a:t>There are a few other advanced techniques that didn’t fit into my arbitrary limit of ten tips, but perhaps they’ll be a subject for another </a:t>
            </a:r>
            <a:r>
              <a:rPr lang="en-US" sz="2400" dirty="0" smtClean="0">
                <a:solidFill>
                  <a:schemeClr val="tx1"/>
                </a:solidFill>
              </a:rPr>
              <a:t>time</a:t>
            </a:r>
            <a:r>
              <a:rPr lang="en-US" sz="2400" dirty="0">
                <a:solidFill>
                  <a:schemeClr val="tx1"/>
                </a:solidFill>
              </a:rPr>
              <a:t>!</a:t>
            </a:r>
          </a:p>
          <a:p>
            <a:pPr>
              <a:buFont typeface="Wingdings" charset="2"/>
              <a:buChar char="q"/>
            </a:pPr>
            <a:endParaRPr lang="en-US" sz="26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4</a:t>
            </a:fld>
            <a:endParaRPr lang="en-US" altLang="en-US"/>
          </a:p>
        </p:txBody>
      </p:sp>
    </p:spTree>
    <p:extLst>
      <p:ext uri="{BB962C8B-B14F-4D97-AF65-F5344CB8AC3E}">
        <p14:creationId xmlns:p14="http://schemas.microsoft.com/office/powerpoint/2010/main" val="98981445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40</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smtClean="0"/>
              <a:t> Set </a:t>
            </a:r>
            <a:r>
              <a:rPr lang="en-US" sz="2400" dirty="0"/>
              <a:t>a breakpoint in </a:t>
            </a:r>
            <a:r>
              <a:rPr lang="en-US" sz="2400" dirty="0" err="1"/>
              <a:t>UserServiceImpl</a:t>
            </a:r>
            <a:r>
              <a:rPr lang="en-US" sz="2400" dirty="0"/>
              <a:t> on the </a:t>
            </a:r>
            <a:r>
              <a:rPr lang="en-US" sz="2400" dirty="0" err="1"/>
              <a:t>findByLogin</a:t>
            </a:r>
            <a:r>
              <a:rPr lang="en-US" sz="2400" dirty="0"/>
              <a:t> </a:t>
            </a:r>
            <a:r>
              <a:rPr lang="en-US" sz="2400" dirty="0" smtClean="0"/>
              <a:t>method</a:t>
            </a:r>
            <a:endParaRPr lang="en-US" sz="2400" dirty="0"/>
          </a:p>
          <a:p>
            <a:pPr>
              <a:buFont typeface="Wingdings" charset="2"/>
              <a:buChar char="q"/>
            </a:pPr>
            <a:r>
              <a:rPr lang="en-US" sz="2400" dirty="0" smtClean="0"/>
              <a:t> Log </a:t>
            </a:r>
            <a:r>
              <a:rPr lang="en-US" sz="2400" dirty="0"/>
              <a:t>in again and look at the values for the </a:t>
            </a:r>
            <a:r>
              <a:rPr lang="en-US" sz="2400" dirty="0" smtClean="0"/>
              <a:t>breakpoint</a:t>
            </a:r>
            <a:endParaRPr lang="en-US" sz="2400" dirty="0"/>
          </a:p>
          <a:p>
            <a:pPr>
              <a:buFont typeface="Wingdings" charset="2"/>
              <a:buChar char="q"/>
            </a:pPr>
            <a:r>
              <a:rPr lang="en-US" sz="2400" dirty="0" smtClean="0"/>
              <a:t> The </a:t>
            </a:r>
            <a:r>
              <a:rPr lang="en-US" sz="2400" dirty="0"/>
              <a:t>'</a:t>
            </a:r>
            <a:r>
              <a:rPr lang="en-US" sz="2400" dirty="0" err="1"/>
              <a:t>passwd</a:t>
            </a:r>
            <a:r>
              <a:rPr lang="en-US" sz="2400" dirty="0"/>
              <a:t>' variable is `z0ol` which matches the password for the user </a:t>
            </a:r>
            <a:r>
              <a:rPr lang="en-US" sz="2400" dirty="0" err="1" smtClean="0"/>
              <a:t>moby</a:t>
            </a: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endParaRPr lang="en-US" sz="24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579" y="2686050"/>
            <a:ext cx="9067800" cy="3238500"/>
          </a:xfrm>
          <a:prstGeom prst="rect">
            <a:avLst/>
          </a:prstGeom>
        </p:spPr>
      </p:pic>
    </p:spTree>
    <p:extLst>
      <p:ext uri="{BB962C8B-B14F-4D97-AF65-F5344CB8AC3E}">
        <p14:creationId xmlns:p14="http://schemas.microsoft.com/office/powerpoint/2010/main" val="123666367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Error</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41</a:t>
            </a:fld>
            <a:endParaRPr lang="en-US" altLang="en-US"/>
          </a:p>
        </p:txBody>
      </p:sp>
      <p:sp>
        <p:nvSpPr>
          <p:cNvPr id="7" name="Content Placeholder 2"/>
          <p:cNvSpPr>
            <a:spLocks noGrp="1"/>
          </p:cNvSpPr>
          <p:nvPr>
            <p:ph idx="1"/>
          </p:nvPr>
        </p:nvSpPr>
        <p:spPr>
          <a:xfrm>
            <a:off x="1097279" y="1066801"/>
            <a:ext cx="10058401" cy="4724399"/>
          </a:xfrm>
        </p:spPr>
        <p:txBody>
          <a:bodyPr>
            <a:normAutofit/>
          </a:bodyPr>
          <a:lstStyle/>
          <a:p>
            <a:pPr>
              <a:buFont typeface="Wingdings" charset="2"/>
              <a:buChar char="q"/>
            </a:pPr>
            <a:r>
              <a:rPr lang="en-US" sz="2400" dirty="0" smtClean="0"/>
              <a:t> </a:t>
            </a:r>
            <a:r>
              <a:rPr lang="en-US" sz="2400" dirty="0"/>
              <a:t>Continue (`F8`) and you should successfully log </a:t>
            </a:r>
            <a:r>
              <a:rPr lang="en-US" sz="2400" dirty="0" smtClean="0"/>
              <a:t>in</a:t>
            </a: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endParaRPr lang="en-US" sz="2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434851"/>
            <a:ext cx="10259784" cy="527074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3393" y="4838700"/>
            <a:ext cx="946007" cy="933450"/>
          </a:xfrm>
          <a:prstGeom prst="rect">
            <a:avLst/>
          </a:prstGeom>
        </p:spPr>
      </p:pic>
    </p:spTree>
    <p:extLst>
      <p:ext uri="{BB962C8B-B14F-4D97-AF65-F5344CB8AC3E}">
        <p14:creationId xmlns:p14="http://schemas.microsoft.com/office/powerpoint/2010/main" val="36775920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CI Jenkins </a:t>
            </a:r>
            <a:r>
              <a:rPr lang="en-US" sz="5400" dirty="0"/>
              <a:t>Integration</a:t>
            </a:r>
            <a:endParaRPr lang="en-US" dirty="0"/>
          </a:p>
        </p:txBody>
      </p:sp>
    </p:spTree>
    <p:extLst>
      <p:ext uri="{BB962C8B-B14F-4D97-AF65-F5344CB8AC3E}">
        <p14:creationId xmlns:p14="http://schemas.microsoft.com/office/powerpoint/2010/main" val="8981244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Jenkins </a:t>
            </a:r>
            <a:r>
              <a:rPr lang="en-US" dirty="0" smtClean="0"/>
              <a:t>Integration </a:t>
            </a:r>
            <a:r>
              <a:rPr lang="mr-IN" dirty="0" smtClean="0"/>
              <a:t>–</a:t>
            </a:r>
            <a:r>
              <a:rPr lang="en-US" dirty="0" smtClean="0"/>
              <a:t> Getting Started</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smtClean="0"/>
              <a:t>Jenkins integrate very well with Docker! </a:t>
            </a:r>
          </a:p>
          <a:p>
            <a:pPr>
              <a:buFont typeface="Wingdings" charset="2"/>
              <a:buChar char="q"/>
            </a:pPr>
            <a:r>
              <a:rPr lang="en-US" sz="2400" dirty="0"/>
              <a:t> </a:t>
            </a:r>
            <a:r>
              <a:rPr lang="en-US" sz="2400" dirty="0" smtClean="0"/>
              <a:t>We start by getting our Jenkins server up and running, using the following:</a:t>
            </a:r>
          </a:p>
          <a:p>
            <a:pPr>
              <a:buFont typeface="Wingdings" charset="2"/>
              <a:buChar char="q"/>
            </a:pPr>
            <a:endParaRPr lang="en-US" sz="2400" dirty="0"/>
          </a:p>
          <a:p>
            <a:pPr>
              <a:buFont typeface="Wingdings" charset="2"/>
              <a:buChar char="q"/>
            </a:pPr>
            <a:r>
              <a:rPr lang="en-US" sz="2400" dirty="0"/>
              <a:t> </a:t>
            </a:r>
            <a:r>
              <a:rPr lang="en-US" sz="2400" dirty="0">
                <a:solidFill>
                  <a:schemeClr val="tx1"/>
                </a:solidFill>
              </a:rPr>
              <a:t>This will store the workspace in </a:t>
            </a:r>
            <a:r>
              <a:rPr lang="en-US" sz="2400" dirty="0">
                <a:solidFill>
                  <a:schemeClr val="tx1"/>
                </a:solidFill>
                <a:ea typeface="Courier New" charset="0"/>
                <a:cs typeface="Courier New" charset="0"/>
              </a:rPr>
              <a:t>/</a:t>
            </a:r>
            <a:r>
              <a:rPr lang="en-US" sz="2400" dirty="0" err="1" smtClean="0">
                <a:solidFill>
                  <a:schemeClr val="tx1"/>
                </a:solidFill>
                <a:ea typeface="Courier New" charset="0"/>
                <a:cs typeface="Courier New" charset="0"/>
              </a:rPr>
              <a:t>var</a:t>
            </a:r>
            <a:r>
              <a:rPr lang="en-US" sz="2400" dirty="0" smtClean="0">
                <a:solidFill>
                  <a:schemeClr val="tx1"/>
                </a:solidFill>
                <a:ea typeface="Courier New" charset="0"/>
                <a:cs typeface="Courier New" charset="0"/>
              </a:rPr>
              <a:t>/</a:t>
            </a:r>
            <a:r>
              <a:rPr lang="en-US" sz="2400" dirty="0" err="1" smtClean="0">
                <a:solidFill>
                  <a:schemeClr val="tx1"/>
                </a:solidFill>
                <a:ea typeface="Courier New" charset="0"/>
                <a:cs typeface="Courier New" charset="0"/>
              </a:rPr>
              <a:t>jenkins_home</a:t>
            </a:r>
            <a:endParaRPr lang="en-US" sz="2400" dirty="0" smtClean="0">
              <a:solidFill>
                <a:schemeClr val="tx1"/>
              </a:solidFill>
              <a:ea typeface="Courier New" charset="0"/>
              <a:cs typeface="Courier New" charset="0"/>
            </a:endParaRPr>
          </a:p>
          <a:p>
            <a:pPr>
              <a:buFont typeface="Wingdings" charset="2"/>
              <a:buChar char="q"/>
            </a:pPr>
            <a:r>
              <a:rPr lang="en-US" sz="2400" dirty="0">
                <a:solidFill>
                  <a:schemeClr val="tx1"/>
                </a:solidFill>
                <a:ea typeface="Courier New" charset="0"/>
                <a:cs typeface="Courier New" charset="0"/>
              </a:rPr>
              <a:t> </a:t>
            </a:r>
            <a:r>
              <a:rPr lang="en-US" sz="2400" dirty="0">
                <a:solidFill>
                  <a:schemeClr val="tx1"/>
                </a:solidFill>
              </a:rPr>
              <a:t>All Jenkins data lives </a:t>
            </a:r>
            <a:r>
              <a:rPr lang="en-US" sz="2400" dirty="0" smtClean="0">
                <a:solidFill>
                  <a:schemeClr val="tx1"/>
                </a:solidFill>
              </a:rPr>
              <a:t>in there!</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43</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4608" y="3402288"/>
            <a:ext cx="3411754" cy="2428706"/>
          </a:xfrm>
          <a:prstGeom prst="rect">
            <a:avLst/>
          </a:prstGeom>
        </p:spPr>
      </p:pic>
      <p:sp>
        <p:nvSpPr>
          <p:cNvPr id="9" name="Content Placeholder 2"/>
          <p:cNvSpPr>
            <a:spLocks noGrp="1"/>
          </p:cNvSpPr>
          <p:nvPr/>
        </p:nvSpPr>
        <p:spPr>
          <a:xfrm>
            <a:off x="1371600" y="2057400"/>
            <a:ext cx="9525000" cy="3810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run -p 8080:8080 -p 50000:50000 </a:t>
            </a:r>
            <a:r>
              <a:rPr lang="en-US" dirty="0" err="1">
                <a:solidFill>
                  <a:schemeClr val="bg1"/>
                </a:solidFill>
                <a:latin typeface="Courier New" charset="0"/>
                <a:ea typeface="Courier New" charset="0"/>
                <a:cs typeface="Courier New" charset="0"/>
              </a:rPr>
              <a:t>jenkins</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jenkins:lts</a:t>
            </a:r>
            <a:r>
              <a:rPr lang="en-US" dirty="0">
                <a:solidFill>
                  <a:schemeClr val="bg1"/>
                </a:solidFill>
                <a:latin typeface="Courier New" charset="0"/>
                <a:ea typeface="Courier New" charset="0"/>
                <a:cs typeface="Courier New" charset="0"/>
              </a:rPr>
              <a:t> </a:t>
            </a:r>
          </a:p>
        </p:txBody>
      </p:sp>
    </p:spTree>
    <p:extLst>
      <p:ext uri="{BB962C8B-B14F-4D97-AF65-F5344CB8AC3E}">
        <p14:creationId xmlns:p14="http://schemas.microsoft.com/office/powerpoint/2010/main" val="94439377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Jenkins Integration - Volume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You will probably want to make that an explicit </a:t>
            </a:r>
            <a:r>
              <a:rPr lang="en-US" sz="2400" b="1" dirty="0">
                <a:solidFill>
                  <a:schemeClr val="tx1"/>
                </a:solidFill>
              </a:rPr>
              <a:t>volume</a:t>
            </a:r>
            <a:r>
              <a:rPr lang="en-US" sz="2400" dirty="0">
                <a:solidFill>
                  <a:schemeClr val="tx1"/>
                </a:solidFill>
              </a:rPr>
              <a:t> so you can manage it and attach to another container for upgrades </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Avoid using a bind mount from a folder on host into </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var</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jenkins_home</a:t>
            </a:r>
            <a:r>
              <a:rPr lang="en-US" sz="2400" dirty="0">
                <a:solidFill>
                  <a:schemeClr val="tx1"/>
                </a:solidFill>
              </a:rPr>
              <a:t>, as this might result in file permission </a:t>
            </a:r>
            <a:r>
              <a:rPr lang="en-US" sz="2400" dirty="0" smtClean="0">
                <a:solidFill>
                  <a:schemeClr val="tx1"/>
                </a:solidFill>
              </a:rPr>
              <a:t>issue</a:t>
            </a:r>
          </a:p>
          <a:p>
            <a:pPr>
              <a:buFont typeface="Wingdings" charset="2"/>
              <a:buChar char="q"/>
            </a:pPr>
            <a:r>
              <a:rPr lang="en-US" sz="2400" dirty="0">
                <a:solidFill>
                  <a:schemeClr val="tx1"/>
                </a:solidFill>
              </a:rPr>
              <a:t> If you </a:t>
            </a:r>
            <a:r>
              <a:rPr lang="en-US" sz="2400" i="1" dirty="0">
                <a:solidFill>
                  <a:schemeClr val="tx1"/>
                </a:solidFill>
              </a:rPr>
              <a:t>really</a:t>
            </a:r>
            <a:r>
              <a:rPr lang="en-US" sz="2400" dirty="0">
                <a:solidFill>
                  <a:schemeClr val="tx1"/>
                </a:solidFill>
              </a:rPr>
              <a:t> need to bind mount </a:t>
            </a:r>
            <a:r>
              <a:rPr lang="en-US" sz="2400" dirty="0" err="1">
                <a:solidFill>
                  <a:schemeClr val="tx1"/>
                </a:solidFill>
                <a:latin typeface="Courier New" charset="0"/>
                <a:ea typeface="Courier New" charset="0"/>
                <a:cs typeface="Courier New" charset="0"/>
              </a:rPr>
              <a:t>jenkins_home</a:t>
            </a:r>
            <a:r>
              <a:rPr lang="en-US" sz="2400" dirty="0">
                <a:solidFill>
                  <a:schemeClr val="tx1"/>
                </a:solidFill>
              </a:rPr>
              <a:t>, ensure that directory on host is accessible by the </a:t>
            </a:r>
            <a:r>
              <a:rPr lang="en-US" sz="2400" dirty="0" err="1">
                <a:solidFill>
                  <a:schemeClr val="tx1"/>
                </a:solidFill>
              </a:rPr>
              <a:t>jenkins</a:t>
            </a:r>
            <a:r>
              <a:rPr lang="en-US" sz="2400" dirty="0">
                <a:solidFill>
                  <a:schemeClr val="tx1"/>
                </a:solidFill>
              </a:rPr>
              <a:t> user in container</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44</a:t>
            </a:fld>
            <a:endParaRPr lang="en-US" altLang="en-US"/>
          </a:p>
        </p:txBody>
      </p:sp>
      <p:sp>
        <p:nvSpPr>
          <p:cNvPr id="9" name="Content Placeholder 2"/>
          <p:cNvSpPr>
            <a:spLocks noGrp="1"/>
          </p:cNvSpPr>
          <p:nvPr/>
        </p:nvSpPr>
        <p:spPr>
          <a:xfrm>
            <a:off x="2362200" y="1828800"/>
            <a:ext cx="7538260" cy="9906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800" dirty="0" smtClean="0">
                <a:solidFill>
                  <a:schemeClr val="bg1"/>
                </a:solidFill>
                <a:latin typeface="Courier New" charset="0"/>
                <a:ea typeface="Courier New" charset="0"/>
                <a:cs typeface="Courier New" charset="0"/>
              </a:rPr>
              <a:t> $  </a:t>
            </a:r>
            <a:r>
              <a:rPr lang="en-US" sz="1800" dirty="0" err="1" smtClean="0">
                <a:solidFill>
                  <a:schemeClr val="bg1"/>
                </a:solidFill>
                <a:latin typeface="Courier New" charset="0"/>
                <a:ea typeface="Courier New" charset="0"/>
                <a:cs typeface="Courier New" charset="0"/>
              </a:rPr>
              <a:t>docker</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run -p 8080:8080 -p 50000:50000 </a:t>
            </a:r>
            <a:r>
              <a:rPr lang="en-US" sz="1800" dirty="0" smtClean="0">
                <a:solidFill>
                  <a:schemeClr val="bg1"/>
                </a:solidFill>
                <a:latin typeface="Courier New" charset="0"/>
                <a:ea typeface="Courier New" charset="0"/>
                <a:cs typeface="Courier New" charset="0"/>
              </a:rPr>
              <a:t>-v  \  </a:t>
            </a:r>
          </a:p>
          <a:p>
            <a:pPr marL="0" indent="0">
              <a:buNone/>
            </a:pPr>
            <a:r>
              <a:rPr lang="en-US" sz="1800" dirty="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jenkins_home</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var</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jenkins_home</a:t>
            </a:r>
            <a:r>
              <a:rPr lang="en-US" sz="1800" dirty="0">
                <a:solidFill>
                  <a:schemeClr val="bg1"/>
                </a:solidFill>
                <a:latin typeface="Courier New" charset="0"/>
                <a:ea typeface="Courier New" charset="0"/>
                <a:cs typeface="Courier New" charset="0"/>
              </a:rPr>
              <a:t> </a:t>
            </a:r>
            <a:r>
              <a:rPr lang="en-US" sz="1800" dirty="0" err="1">
                <a:solidFill>
                  <a:schemeClr val="bg1"/>
                </a:solidFill>
                <a:latin typeface="Courier New" charset="0"/>
                <a:ea typeface="Courier New" charset="0"/>
                <a:cs typeface="Courier New" charset="0"/>
              </a:rPr>
              <a:t>jenkins</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jenkins:lts</a:t>
            </a:r>
            <a:r>
              <a:rPr lang="en-US" sz="1800" dirty="0">
                <a:solidFill>
                  <a:schemeClr val="bg1"/>
                </a:solidFill>
                <a:latin typeface="Courier New" charset="0"/>
                <a:ea typeface="Courier New" charset="0"/>
                <a:cs typeface="Courier New" charset="0"/>
              </a:rPr>
              <a:t> </a:t>
            </a:r>
          </a:p>
        </p:txBody>
      </p:sp>
    </p:spTree>
    <p:extLst>
      <p:ext uri="{BB962C8B-B14F-4D97-AF65-F5344CB8AC3E}">
        <p14:creationId xmlns:p14="http://schemas.microsoft.com/office/powerpoint/2010/main" val="188636007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Jenkins </a:t>
            </a:r>
            <a:r>
              <a:rPr lang="en-US" dirty="0" smtClean="0"/>
              <a:t>Integration  - Backing Up Data</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If you bind mount in a volume - you can simply back up that </a:t>
            </a:r>
            <a:r>
              <a:rPr lang="en-US" sz="2400" dirty="0" smtClean="0">
                <a:solidFill>
                  <a:schemeClr val="tx1"/>
                </a:solidFill>
              </a:rPr>
              <a:t>at </a:t>
            </a:r>
            <a:r>
              <a:rPr lang="en-US" sz="2400" dirty="0">
                <a:solidFill>
                  <a:schemeClr val="tx1"/>
                </a:solidFill>
              </a:rPr>
              <a:t>any </a:t>
            </a:r>
            <a:r>
              <a:rPr lang="en-US" sz="2400" dirty="0" smtClean="0">
                <a:solidFill>
                  <a:schemeClr val="tx1"/>
                </a:solidFill>
              </a:rPr>
              <a:t>time</a:t>
            </a:r>
          </a:p>
          <a:p>
            <a:pPr>
              <a:buFont typeface="Wingdings" charset="2"/>
              <a:buChar char="q"/>
            </a:pPr>
            <a:r>
              <a:rPr lang="en-US" sz="2400" dirty="0">
                <a:solidFill>
                  <a:schemeClr val="tx1"/>
                </a:solidFill>
              </a:rPr>
              <a:t> Treat the </a:t>
            </a:r>
            <a:r>
              <a:rPr lang="en-US" sz="2400" dirty="0" err="1">
                <a:solidFill>
                  <a:schemeClr val="tx1"/>
                </a:solidFill>
                <a:latin typeface="Courier New" charset="0"/>
                <a:ea typeface="Courier New" charset="0"/>
                <a:cs typeface="Courier New" charset="0"/>
              </a:rPr>
              <a:t>jenkins_home</a:t>
            </a:r>
            <a:r>
              <a:rPr lang="en-US" sz="2400" dirty="0">
                <a:solidFill>
                  <a:schemeClr val="tx1"/>
                </a:solidFill>
              </a:rPr>
              <a:t> directory as you would a </a:t>
            </a:r>
            <a:r>
              <a:rPr lang="en-US" sz="2400" dirty="0" smtClean="0">
                <a:solidFill>
                  <a:schemeClr val="tx1"/>
                </a:solidFill>
              </a:rPr>
              <a:t>database</a:t>
            </a:r>
          </a:p>
          <a:p>
            <a:pPr>
              <a:buFont typeface="Wingdings" charset="2"/>
              <a:buChar char="q"/>
            </a:pPr>
            <a:r>
              <a:rPr lang="en-US" sz="2400" dirty="0">
                <a:solidFill>
                  <a:schemeClr val="tx1"/>
                </a:solidFill>
              </a:rPr>
              <a:t> If your volume is inside a container - you can use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a:t>
            </a:r>
            <a:r>
              <a:rPr lang="en-US" sz="2400" dirty="0" err="1">
                <a:solidFill>
                  <a:schemeClr val="tx1"/>
                </a:solidFill>
                <a:latin typeface="Courier New" charset="0"/>
                <a:ea typeface="Courier New" charset="0"/>
                <a:cs typeface="Courier New" charset="0"/>
              </a:rPr>
              <a:t>cp</a:t>
            </a:r>
            <a:r>
              <a:rPr lang="en-US" sz="2400" dirty="0">
                <a:solidFill>
                  <a:schemeClr val="tx1"/>
                </a:solidFill>
                <a:latin typeface="Courier New" charset="0"/>
                <a:ea typeface="Courier New" charset="0"/>
                <a:cs typeface="Courier New" charset="0"/>
              </a:rPr>
              <a:t> $ID:/</a:t>
            </a:r>
            <a:r>
              <a:rPr lang="en-US" sz="2400" dirty="0" err="1">
                <a:solidFill>
                  <a:schemeClr val="tx1"/>
                </a:solidFill>
                <a:latin typeface="Courier New" charset="0"/>
                <a:ea typeface="Courier New" charset="0"/>
                <a:cs typeface="Courier New" charset="0"/>
              </a:rPr>
              <a:t>var</a:t>
            </a:r>
            <a:r>
              <a:rPr lang="en-US" sz="2400" dirty="0">
                <a:solidFill>
                  <a:schemeClr val="tx1"/>
                </a:solidFill>
                <a:latin typeface="Courier New" charset="0"/>
                <a:ea typeface="Courier New" charset="0"/>
                <a:cs typeface="Courier New" charset="0"/>
              </a:rPr>
              <a:t>/</a:t>
            </a:r>
            <a:r>
              <a:rPr lang="en-US" sz="2400" dirty="0" err="1">
                <a:solidFill>
                  <a:schemeClr val="tx1"/>
                </a:solidFill>
                <a:latin typeface="Courier New" charset="0"/>
                <a:ea typeface="Courier New" charset="0"/>
                <a:cs typeface="Courier New" charset="0"/>
              </a:rPr>
              <a:t>jenkins_home</a:t>
            </a:r>
            <a:r>
              <a:rPr lang="en-US" sz="2400" dirty="0">
                <a:solidFill>
                  <a:schemeClr val="tx1"/>
                </a:solidFill>
              </a:rPr>
              <a:t> command to extract the </a:t>
            </a:r>
            <a:r>
              <a:rPr lang="en-US" sz="2400" dirty="0" smtClean="0">
                <a:solidFill>
                  <a:schemeClr val="tx1"/>
                </a:solidFill>
              </a:rPr>
              <a:t>data</a:t>
            </a:r>
          </a:p>
          <a:p>
            <a:pPr>
              <a:buFont typeface="Wingdings" charset="2"/>
              <a:buChar char="q"/>
            </a:pPr>
            <a:r>
              <a:rPr lang="en-US" sz="2400" dirty="0">
                <a:solidFill>
                  <a:schemeClr val="tx1"/>
                </a:solidFill>
              </a:rPr>
              <a:t> Note that some </a:t>
            </a:r>
            <a:r>
              <a:rPr lang="en-US" sz="2400" dirty="0" err="1">
                <a:solidFill>
                  <a:schemeClr val="tx1"/>
                </a:solidFill>
              </a:rPr>
              <a:t>symlinks</a:t>
            </a:r>
            <a:r>
              <a:rPr lang="en-US" sz="2400" dirty="0">
                <a:solidFill>
                  <a:schemeClr val="tx1"/>
                </a:solidFill>
              </a:rPr>
              <a:t> on some OSes may be converted to copies </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45</a:t>
            </a:fld>
            <a:endParaRPr lang="en-US" altLang="en-US"/>
          </a:p>
        </p:txBody>
      </p:sp>
    </p:spTree>
    <p:extLst>
      <p:ext uri="{BB962C8B-B14F-4D97-AF65-F5344CB8AC3E}">
        <p14:creationId xmlns:p14="http://schemas.microsoft.com/office/powerpoint/2010/main" val="45704025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Jenkins </a:t>
            </a:r>
            <a:r>
              <a:rPr lang="en-US" dirty="0" smtClean="0"/>
              <a:t>Integration - Executors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You can specify and set the number of executors of your Jenkins master instance using a groovy </a:t>
            </a:r>
            <a:r>
              <a:rPr lang="en-US" sz="2400" dirty="0" smtClean="0">
                <a:solidFill>
                  <a:schemeClr val="tx1"/>
                </a:solidFill>
              </a:rPr>
              <a:t>script</a:t>
            </a:r>
          </a:p>
          <a:p>
            <a:pPr>
              <a:buFont typeface="Wingdings" charset="2"/>
              <a:buChar char="q"/>
            </a:pPr>
            <a:r>
              <a:rPr lang="en-US" sz="2400" dirty="0">
                <a:solidFill>
                  <a:schemeClr val="tx1"/>
                </a:solidFill>
              </a:rPr>
              <a:t> </a:t>
            </a:r>
            <a:r>
              <a:rPr lang="en-US" sz="2400" dirty="0">
                <a:solidFill>
                  <a:schemeClr val="tx1"/>
                </a:solidFill>
              </a:rPr>
              <a:t>By default its set to 2 executors, but you can extend the image and change it to your desired number of executors </a:t>
            </a:r>
            <a:r>
              <a:rPr lang="en-US" sz="2400" dirty="0" smtClean="0">
                <a:solidFill>
                  <a:schemeClr val="tx1"/>
                </a:solidFill>
              </a:rPr>
              <a:t>:</a:t>
            </a:r>
          </a:p>
          <a:p>
            <a:pPr lvl="1">
              <a:buFont typeface="Wingdings" charset="2"/>
              <a:buChar char="q"/>
            </a:pPr>
            <a:r>
              <a:rPr lang="en-US" sz="2200" dirty="0" smtClean="0">
                <a:solidFill>
                  <a:schemeClr val="tx1"/>
                </a:solidFill>
              </a:rPr>
              <a:t> </a:t>
            </a:r>
            <a:r>
              <a:rPr lang="en-US" sz="2400" dirty="0" err="1" smtClean="0">
                <a:solidFill>
                  <a:schemeClr val="tx1"/>
                </a:solidFill>
                <a:latin typeface="Courier New" charset="0"/>
                <a:ea typeface="Courier New" charset="0"/>
                <a:cs typeface="Courier New" charset="0"/>
              </a:rPr>
              <a:t>executors.groovy</a:t>
            </a:r>
            <a:endParaRPr lang="en-US" sz="2400" dirty="0" smtClean="0">
              <a:solidFill>
                <a:schemeClr val="tx1"/>
              </a:solidFill>
              <a:latin typeface="Courier New" charset="0"/>
              <a:ea typeface="Courier New" charset="0"/>
              <a:cs typeface="Courier New" charset="0"/>
            </a:endParaRPr>
          </a:p>
          <a:p>
            <a:pPr lvl="1">
              <a:buFont typeface="Wingdings" charset="2"/>
              <a:buChar char="q"/>
            </a:pPr>
            <a:endParaRPr lang="en-US" sz="2400" dirty="0" smtClean="0">
              <a:solidFill>
                <a:schemeClr val="tx1"/>
              </a:solidFill>
            </a:endParaRPr>
          </a:p>
          <a:p>
            <a:pPr lvl="1">
              <a:buFont typeface="Wingdings" charset="2"/>
              <a:buChar char="q"/>
            </a:pPr>
            <a:endParaRPr lang="en-US" sz="2400" dirty="0">
              <a:solidFill>
                <a:schemeClr val="tx1"/>
              </a:solidFill>
            </a:endParaRPr>
          </a:p>
          <a:p>
            <a:pPr lvl="1">
              <a:buFont typeface="Wingdings" charset="2"/>
              <a:buChar char="q"/>
            </a:pPr>
            <a:r>
              <a:rPr lang="en-US" sz="2400" dirty="0">
                <a:solidFill>
                  <a:schemeClr val="tx1"/>
                </a:solidFill>
              </a:rPr>
              <a:t>and </a:t>
            </a:r>
            <a:r>
              <a:rPr lang="en-US" sz="2400" dirty="0" err="1">
                <a:solidFill>
                  <a:schemeClr val="tx1"/>
                </a:solidFill>
              </a:rPr>
              <a:t>Dockerfile</a:t>
            </a:r>
            <a:endParaRPr lang="en-US" sz="2400" dirty="0">
              <a:solidFill>
                <a:schemeClr val="tx1"/>
              </a:solidFill>
            </a:endParaRPr>
          </a:p>
          <a:p>
            <a:pPr lvl="1">
              <a:buFont typeface="Wingdings" charset="2"/>
              <a:buChar char="q"/>
            </a:pPr>
            <a:endParaRPr lang="en-US" sz="22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46</a:t>
            </a:fld>
            <a:endParaRPr lang="en-US" altLang="en-US"/>
          </a:p>
        </p:txBody>
      </p:sp>
      <p:sp>
        <p:nvSpPr>
          <p:cNvPr id="7" name="Content Placeholder 2"/>
          <p:cNvSpPr>
            <a:spLocks noGrp="1"/>
          </p:cNvSpPr>
          <p:nvPr/>
        </p:nvSpPr>
        <p:spPr>
          <a:xfrm>
            <a:off x="1524000" y="3114291"/>
            <a:ext cx="9151482" cy="381869"/>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Courier New" charset="0"/>
                <a:ea typeface="Courier New" charset="0"/>
                <a:cs typeface="Courier New" charset="0"/>
              </a:rPr>
              <a:t>import </a:t>
            </a:r>
            <a:r>
              <a:rPr lang="en-US" dirty="0" err="1">
                <a:latin typeface="Courier New" charset="0"/>
                <a:ea typeface="Courier New" charset="0"/>
                <a:cs typeface="Courier New" charset="0"/>
              </a:rPr>
              <a:t>jenkins.model</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Jenkins.instance.setNumExecutors</a:t>
            </a:r>
            <a:r>
              <a:rPr lang="en-US" dirty="0">
                <a:latin typeface="Courier New" charset="0"/>
                <a:ea typeface="Courier New" charset="0"/>
                <a:cs typeface="Courier New" charset="0"/>
              </a:rPr>
              <a:t>(5) </a:t>
            </a:r>
          </a:p>
        </p:txBody>
      </p:sp>
      <p:sp>
        <p:nvSpPr>
          <p:cNvPr id="8" name="Content Placeholder 2"/>
          <p:cNvSpPr>
            <a:spLocks noGrp="1"/>
          </p:cNvSpPr>
          <p:nvPr/>
        </p:nvSpPr>
        <p:spPr>
          <a:xfrm>
            <a:off x="914400" y="4343400"/>
            <a:ext cx="10439400" cy="1138937"/>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latin typeface="Courier New" charset="0"/>
                <a:ea typeface="Courier New" charset="0"/>
                <a:cs typeface="Courier New" charset="0"/>
              </a:rPr>
              <a:t>FROM </a:t>
            </a:r>
            <a:r>
              <a:rPr lang="en-US" sz="1800" dirty="0" err="1">
                <a:latin typeface="Courier New" charset="0"/>
                <a:ea typeface="Courier New" charset="0"/>
                <a:cs typeface="Courier New" charset="0"/>
              </a:rPr>
              <a:t>jenkins</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jenkins:lts</a:t>
            </a:r>
            <a:r>
              <a:rPr lang="en-US" sz="1800" dirty="0">
                <a:latin typeface="Courier New" charset="0"/>
                <a:ea typeface="Courier New" charset="0"/>
                <a:cs typeface="Courier New" charset="0"/>
              </a:rPr>
              <a:t> </a:t>
            </a:r>
          </a:p>
          <a:p>
            <a:r>
              <a:rPr lang="en-US" sz="1800" dirty="0">
                <a:latin typeface="Courier New" charset="0"/>
                <a:ea typeface="Courier New" charset="0"/>
                <a:cs typeface="Courier New" charset="0"/>
              </a:rPr>
              <a:t>COPY </a:t>
            </a:r>
            <a:r>
              <a:rPr lang="en-US" sz="1800" dirty="0" err="1">
                <a:latin typeface="Courier New" charset="0"/>
                <a:ea typeface="Courier New" charset="0"/>
                <a:cs typeface="Courier New" charset="0"/>
              </a:rPr>
              <a:t>executors.groovy</a:t>
            </a:r>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usr</a:t>
            </a:r>
            <a:r>
              <a:rPr lang="en-US" sz="1800" dirty="0">
                <a:latin typeface="Courier New" charset="0"/>
                <a:ea typeface="Courier New" charset="0"/>
                <a:cs typeface="Courier New" charset="0"/>
              </a:rPr>
              <a:t>/share/</a:t>
            </a:r>
            <a:r>
              <a:rPr lang="en-US" sz="1800" dirty="0" err="1">
                <a:latin typeface="Courier New" charset="0"/>
                <a:ea typeface="Courier New" charset="0"/>
                <a:cs typeface="Courier New" charset="0"/>
              </a:rPr>
              <a:t>jenkins</a:t>
            </a:r>
            <a:r>
              <a:rPr lang="en-US" sz="1800" dirty="0">
                <a:latin typeface="Courier New" charset="0"/>
                <a:ea typeface="Courier New" charset="0"/>
                <a:cs typeface="Courier New" charset="0"/>
              </a:rPr>
              <a:t>/ref/</a:t>
            </a:r>
            <a:r>
              <a:rPr lang="en-US" sz="1800" dirty="0" err="1">
                <a:latin typeface="Courier New" charset="0"/>
                <a:ea typeface="Courier New" charset="0"/>
                <a:cs typeface="Courier New" charset="0"/>
              </a:rPr>
              <a:t>init.groovy.d</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executors.groovy</a:t>
            </a:r>
            <a:endParaRPr lang="en-US" sz="1800" b="1" dirty="0">
              <a:latin typeface="Courier New" charset="0"/>
              <a:ea typeface="Courier New" charset="0"/>
              <a:cs typeface="Courier New" charset="0"/>
            </a:endParaRPr>
          </a:p>
        </p:txBody>
      </p:sp>
    </p:spTree>
    <p:extLst>
      <p:ext uri="{BB962C8B-B14F-4D97-AF65-F5344CB8AC3E}">
        <p14:creationId xmlns:p14="http://schemas.microsoft.com/office/powerpoint/2010/main" val="139794078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Jenkins </a:t>
            </a:r>
            <a:r>
              <a:rPr lang="en-US" dirty="0" smtClean="0"/>
              <a:t>Integration </a:t>
            </a:r>
            <a:r>
              <a:rPr lang="en-US" dirty="0"/>
              <a:t>-</a:t>
            </a:r>
            <a:r>
              <a:rPr lang="en-US" dirty="0" smtClean="0"/>
              <a:t> JVM Parameters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You might need to customize the JVM running Jenkins, typically to pass system properties or tweak heap memory </a:t>
            </a:r>
            <a:r>
              <a:rPr lang="en-US" sz="2400" dirty="0" smtClean="0">
                <a:solidFill>
                  <a:schemeClr val="tx1"/>
                </a:solidFill>
              </a:rPr>
              <a:t>settings</a:t>
            </a:r>
          </a:p>
          <a:p>
            <a:pPr>
              <a:buFont typeface="Wingdings" charset="2"/>
              <a:buChar char="q"/>
            </a:pPr>
            <a:r>
              <a:rPr lang="en-US" sz="2400" dirty="0">
                <a:solidFill>
                  <a:schemeClr val="tx1"/>
                </a:solidFill>
              </a:rPr>
              <a:t> </a:t>
            </a:r>
            <a:r>
              <a:rPr lang="en-US" sz="2400" dirty="0" smtClean="0">
                <a:solidFill>
                  <a:schemeClr val="tx1"/>
                </a:solidFill>
              </a:rPr>
              <a:t>Use </a:t>
            </a:r>
            <a:r>
              <a:rPr lang="en-US" sz="2400" dirty="0">
                <a:solidFill>
                  <a:schemeClr val="tx1"/>
                </a:solidFill>
              </a:rPr>
              <a:t>JAVA_OPTS environment variable for this purpose :</a:t>
            </a:r>
          </a:p>
          <a:p>
            <a:pPr>
              <a:buFont typeface="Wingdings" charset="2"/>
              <a:buChar char="q"/>
            </a:pPr>
            <a:endParaRPr lang="en-US" sz="2400" dirty="0">
              <a:solidFill>
                <a:schemeClr val="tx1"/>
              </a:solidFill>
            </a:endParaRPr>
          </a:p>
          <a:p>
            <a:pPr lvl="1">
              <a:buFont typeface="Wingdings" charset="2"/>
              <a:buChar char="q"/>
            </a:pPr>
            <a:endParaRPr lang="en-US" sz="22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47</a:t>
            </a:fld>
            <a:endParaRPr lang="en-US" altLang="en-US"/>
          </a:p>
        </p:txBody>
      </p:sp>
      <p:sp>
        <p:nvSpPr>
          <p:cNvPr id="9" name="Content Placeholder 2"/>
          <p:cNvSpPr>
            <a:spLocks noGrp="1"/>
          </p:cNvSpPr>
          <p:nvPr/>
        </p:nvSpPr>
        <p:spPr>
          <a:xfrm>
            <a:off x="1143000" y="2362200"/>
            <a:ext cx="9829800" cy="1113506"/>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docker</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run --name </a:t>
            </a:r>
            <a:r>
              <a:rPr lang="en-US" dirty="0" err="1">
                <a:solidFill>
                  <a:schemeClr val="bg1"/>
                </a:solidFill>
                <a:latin typeface="Courier New" charset="0"/>
                <a:ea typeface="Courier New" charset="0"/>
                <a:cs typeface="Courier New" charset="0"/>
              </a:rPr>
              <a:t>myjenkins</a:t>
            </a:r>
            <a:r>
              <a:rPr lang="en-US" dirty="0">
                <a:solidFill>
                  <a:schemeClr val="bg1"/>
                </a:solidFill>
                <a:latin typeface="Courier New" charset="0"/>
                <a:ea typeface="Courier New" charset="0"/>
                <a:cs typeface="Courier New" charset="0"/>
              </a:rPr>
              <a:t> -p 8080:8080 -p 50000:50000 --</a:t>
            </a:r>
            <a:r>
              <a:rPr lang="en-US" dirty="0" err="1">
                <a:solidFill>
                  <a:schemeClr val="bg1"/>
                </a:solidFill>
                <a:latin typeface="Courier New" charset="0"/>
                <a:ea typeface="Courier New" charset="0"/>
                <a:cs typeface="Courier New" charset="0"/>
              </a:rPr>
              <a:t>env</a:t>
            </a:r>
            <a:r>
              <a:rPr lang="en-US" dirty="0">
                <a:solidFill>
                  <a:schemeClr val="bg1"/>
                </a:solidFill>
                <a:latin typeface="Courier New" charset="0"/>
                <a:ea typeface="Courier New" charset="0"/>
                <a:cs typeface="Courier New" charset="0"/>
              </a:rPr>
              <a:t> JAVA_OPTS=-</a:t>
            </a:r>
            <a:r>
              <a:rPr lang="en-US" dirty="0" err="1">
                <a:solidFill>
                  <a:schemeClr val="bg1"/>
                </a:solidFill>
                <a:latin typeface="Courier New" charset="0"/>
                <a:ea typeface="Courier New" charset="0"/>
                <a:cs typeface="Courier New" charset="0"/>
              </a:rPr>
              <a:t>Dhudson.footerURL</a:t>
            </a:r>
            <a:r>
              <a:rPr lang="en-US" dirty="0">
                <a:solidFill>
                  <a:schemeClr val="bg1"/>
                </a:solidFill>
                <a:latin typeface="Courier New" charset="0"/>
                <a:ea typeface="Courier New" charset="0"/>
                <a:cs typeface="Courier New" charset="0"/>
              </a:rPr>
              <a:t>=http://</a:t>
            </a:r>
            <a:r>
              <a:rPr lang="en-US" dirty="0" err="1">
                <a:solidFill>
                  <a:schemeClr val="bg1"/>
                </a:solidFill>
                <a:latin typeface="Courier New" charset="0"/>
                <a:ea typeface="Courier New" charset="0"/>
                <a:cs typeface="Courier New" charset="0"/>
              </a:rPr>
              <a:t>mycompany.com</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jenkins</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jenkins:lts</a:t>
            </a:r>
            <a:r>
              <a:rPr lang="en-US" dirty="0">
                <a:solidFill>
                  <a:schemeClr val="bg1"/>
                </a:solidFill>
                <a:latin typeface="Courier New" charset="0"/>
                <a:ea typeface="Courier New" charset="0"/>
                <a:cs typeface="Courier New" charset="0"/>
              </a:rPr>
              <a:t> </a:t>
            </a:r>
            <a:endParaRPr lang="en-US" b="1" dirty="0">
              <a:solidFill>
                <a:schemeClr val="bg1"/>
              </a:solidFill>
              <a:latin typeface="Courier New" charset="0"/>
              <a:ea typeface="Courier New" charset="0"/>
              <a:cs typeface="Courier New"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3276600"/>
            <a:ext cx="2133600" cy="2952441"/>
          </a:xfrm>
          <a:prstGeom prst="rect">
            <a:avLst/>
          </a:prstGeom>
        </p:spPr>
      </p:pic>
    </p:spTree>
    <p:extLst>
      <p:ext uri="{BB962C8B-B14F-4D97-AF65-F5344CB8AC3E}">
        <p14:creationId xmlns:p14="http://schemas.microsoft.com/office/powerpoint/2010/main" val="202367770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Jenkins </a:t>
            </a:r>
            <a:r>
              <a:rPr lang="en-US" dirty="0" smtClean="0"/>
              <a:t>Integration </a:t>
            </a:r>
            <a:r>
              <a:rPr lang="en-US" dirty="0"/>
              <a:t>-</a:t>
            </a:r>
            <a:r>
              <a:rPr lang="en-US" dirty="0" smtClean="0"/>
              <a:t> JVM Parameters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solidFill>
                  <a:schemeClr val="tx1"/>
                </a:solidFill>
              </a:rPr>
              <a:t> </a:t>
            </a:r>
            <a:r>
              <a:rPr lang="en-US" sz="2400" dirty="0" smtClean="0"/>
              <a:t>Jenkins </a:t>
            </a:r>
            <a:r>
              <a:rPr lang="en-US" sz="2400" dirty="0"/>
              <a:t>logging can be configured through a properties file and </a:t>
            </a:r>
            <a:r>
              <a:rPr lang="en-US" sz="2400" dirty="0" err="1">
                <a:latin typeface="Courier New" charset="0"/>
                <a:ea typeface="Courier New" charset="0"/>
                <a:cs typeface="Courier New" charset="0"/>
              </a:rPr>
              <a:t>java.util.logging.config.file</a:t>
            </a:r>
            <a:r>
              <a:rPr lang="en-US" sz="2400" dirty="0"/>
              <a:t> Java </a:t>
            </a:r>
            <a:r>
              <a:rPr lang="en-US" sz="2400" dirty="0" smtClean="0"/>
              <a:t>property</a:t>
            </a:r>
          </a:p>
          <a:p>
            <a:pPr>
              <a:buFont typeface="Wingdings" charset="2"/>
              <a:buChar char="q"/>
            </a:pPr>
            <a:r>
              <a:rPr lang="en-US" sz="2400" dirty="0"/>
              <a:t> </a:t>
            </a:r>
            <a:r>
              <a:rPr lang="en-US" sz="2400" dirty="0" smtClean="0"/>
              <a:t>For </a:t>
            </a:r>
            <a:r>
              <a:rPr lang="en-US" sz="2400" dirty="0"/>
              <a:t>example:</a:t>
            </a:r>
            <a:endParaRPr lang="en-US" sz="2400" dirty="0">
              <a:solidFill>
                <a:schemeClr val="tx1"/>
              </a:solidFill>
            </a:endParaRPr>
          </a:p>
          <a:p>
            <a:pPr lvl="1">
              <a:buFont typeface="Wingdings" charset="2"/>
              <a:buChar char="q"/>
            </a:pPr>
            <a:endParaRPr lang="en-US" sz="22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48</a:t>
            </a:fld>
            <a:endParaRPr lang="en-US" altLang="en-US"/>
          </a:p>
        </p:txBody>
      </p:sp>
      <p:sp>
        <p:nvSpPr>
          <p:cNvPr id="8" name="Content Placeholder 2"/>
          <p:cNvSpPr>
            <a:spLocks noGrp="1"/>
          </p:cNvSpPr>
          <p:nvPr/>
        </p:nvSpPr>
        <p:spPr>
          <a:xfrm>
            <a:off x="3267250" y="1999291"/>
            <a:ext cx="6705600" cy="2507672"/>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mkdir</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data </a:t>
            </a:r>
          </a:p>
          <a:p>
            <a:r>
              <a:rPr lang="en-US" sz="1800" dirty="0" smtClean="0">
                <a:solidFill>
                  <a:schemeClr val="bg1"/>
                </a:solidFill>
                <a:latin typeface="Courier New" charset="0"/>
                <a:ea typeface="Courier New" charset="0"/>
                <a:cs typeface="Courier New" charset="0"/>
              </a:rPr>
              <a:t>$  cat </a:t>
            </a:r>
            <a:r>
              <a:rPr lang="en-US" sz="1800" dirty="0">
                <a:solidFill>
                  <a:schemeClr val="bg1"/>
                </a:solidFill>
                <a:latin typeface="Courier New" charset="0"/>
                <a:ea typeface="Courier New" charset="0"/>
                <a:cs typeface="Courier New" charset="0"/>
              </a:rPr>
              <a:t>&gt; data/</a:t>
            </a:r>
            <a:r>
              <a:rPr lang="en-US" sz="1800" dirty="0" err="1">
                <a:solidFill>
                  <a:schemeClr val="bg1"/>
                </a:solidFill>
                <a:latin typeface="Courier New" charset="0"/>
                <a:ea typeface="Courier New" charset="0"/>
                <a:cs typeface="Courier New" charset="0"/>
              </a:rPr>
              <a:t>log.properties</a:t>
            </a:r>
            <a:r>
              <a:rPr lang="en-US" sz="1800" dirty="0">
                <a:solidFill>
                  <a:schemeClr val="bg1"/>
                </a:solidFill>
                <a:latin typeface="Courier New" charset="0"/>
                <a:ea typeface="Courier New" charset="0"/>
                <a:cs typeface="Courier New" charset="0"/>
              </a:rPr>
              <a:t> &lt;&lt;EOF </a:t>
            </a:r>
          </a:p>
          <a:p>
            <a:r>
              <a:rPr lang="en-US" sz="1800" dirty="0" smtClean="0">
                <a:solidFill>
                  <a:schemeClr val="bg1"/>
                </a:solidFill>
                <a:latin typeface="Courier New" charset="0"/>
                <a:ea typeface="Courier New" charset="0"/>
                <a:cs typeface="Courier New" charset="0"/>
              </a:rPr>
              <a:t>$  handlers=</a:t>
            </a:r>
            <a:r>
              <a:rPr lang="en-US" sz="1800" dirty="0" err="1" smtClean="0">
                <a:solidFill>
                  <a:schemeClr val="bg1"/>
                </a:solidFill>
                <a:latin typeface="Courier New" charset="0"/>
                <a:ea typeface="Courier New" charset="0"/>
                <a:cs typeface="Courier New" charset="0"/>
              </a:rPr>
              <a:t>java.util.logging.ConsoleHandler</a:t>
            </a:r>
            <a:r>
              <a:rPr lang="en-US" sz="1800" dirty="0" smtClean="0">
                <a:solidFill>
                  <a:schemeClr val="bg1"/>
                </a:solidFill>
                <a:latin typeface="Courier New" charset="0"/>
                <a:ea typeface="Courier New" charset="0"/>
                <a:cs typeface="Courier New" charset="0"/>
              </a:rPr>
              <a:t> </a:t>
            </a:r>
            <a:endParaRPr lang="en-US" sz="1800" dirty="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jenkins.level</a:t>
            </a:r>
            <a:r>
              <a:rPr lang="en-US" sz="1800" dirty="0" smtClean="0">
                <a:solidFill>
                  <a:schemeClr val="bg1"/>
                </a:solidFill>
                <a:latin typeface="Courier New" charset="0"/>
                <a:ea typeface="Courier New" charset="0"/>
                <a:cs typeface="Courier New" charset="0"/>
              </a:rPr>
              <a:t>=FINEST </a:t>
            </a:r>
            <a:endParaRPr lang="en-US" sz="1800" dirty="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java.util.logging.ConsoleHandler.level</a:t>
            </a:r>
            <a:r>
              <a:rPr lang="en-US" sz="1800" dirty="0" smtClean="0">
                <a:solidFill>
                  <a:schemeClr val="bg1"/>
                </a:solidFill>
                <a:latin typeface="Courier New" charset="0"/>
                <a:ea typeface="Courier New" charset="0"/>
                <a:cs typeface="Courier New" charset="0"/>
              </a:rPr>
              <a:t>=FINEST </a:t>
            </a:r>
            <a:endParaRPr lang="en-US" sz="1800" dirty="0">
              <a:solidFill>
                <a:schemeClr val="bg1"/>
              </a:solidFill>
              <a:latin typeface="Courier New" charset="0"/>
              <a:ea typeface="Courier New" charset="0"/>
              <a:cs typeface="Courier New" charset="0"/>
            </a:endParaRPr>
          </a:p>
          <a:p>
            <a:r>
              <a:rPr lang="en-US" sz="1800" dirty="0">
                <a:solidFill>
                  <a:schemeClr val="bg1"/>
                </a:solidFill>
                <a:latin typeface="Courier New" charset="0"/>
                <a:ea typeface="Courier New" charset="0"/>
                <a:cs typeface="Courier New" charset="0"/>
              </a:rPr>
              <a:t>EOF </a:t>
            </a:r>
          </a:p>
        </p:txBody>
      </p:sp>
      <p:sp>
        <p:nvSpPr>
          <p:cNvPr id="11" name="Content Placeholder 2"/>
          <p:cNvSpPr>
            <a:spLocks noGrp="1"/>
          </p:cNvSpPr>
          <p:nvPr/>
        </p:nvSpPr>
        <p:spPr>
          <a:xfrm>
            <a:off x="228600" y="4648200"/>
            <a:ext cx="11837672" cy="1400231"/>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smtClean="0">
                <a:solidFill>
                  <a:schemeClr val="bg1"/>
                </a:solidFill>
                <a:latin typeface="Courier New" charset="0"/>
                <a:ea typeface="Courier New" charset="0"/>
                <a:cs typeface="Courier New" charset="0"/>
              </a:rPr>
              <a:t>$  </a:t>
            </a:r>
            <a:r>
              <a:rPr lang="en-US" sz="1800" dirty="0" err="1">
                <a:solidFill>
                  <a:schemeClr val="bg1"/>
                </a:solidFill>
                <a:latin typeface="Courier New" charset="0"/>
                <a:ea typeface="Courier New" charset="0"/>
                <a:cs typeface="Courier New" charset="0"/>
              </a:rPr>
              <a:t>docker</a:t>
            </a:r>
            <a:r>
              <a:rPr lang="en-US" sz="1800" dirty="0">
                <a:solidFill>
                  <a:schemeClr val="bg1"/>
                </a:solidFill>
                <a:latin typeface="Courier New" charset="0"/>
                <a:ea typeface="Courier New" charset="0"/>
                <a:cs typeface="Courier New" charset="0"/>
              </a:rPr>
              <a:t> run --name </a:t>
            </a:r>
            <a:r>
              <a:rPr lang="en-US" sz="1800" dirty="0" err="1">
                <a:solidFill>
                  <a:schemeClr val="bg1"/>
                </a:solidFill>
                <a:latin typeface="Courier New" charset="0"/>
                <a:ea typeface="Courier New" charset="0"/>
                <a:cs typeface="Courier New" charset="0"/>
              </a:rPr>
              <a:t>myjenkins</a:t>
            </a:r>
            <a:r>
              <a:rPr lang="en-US" sz="1800" dirty="0">
                <a:solidFill>
                  <a:schemeClr val="bg1"/>
                </a:solidFill>
                <a:latin typeface="Courier New" charset="0"/>
                <a:ea typeface="Courier New" charset="0"/>
                <a:cs typeface="Courier New" charset="0"/>
              </a:rPr>
              <a:t> -p 8080:8080 -p 50000:50000 </a:t>
            </a:r>
            <a:r>
              <a:rPr lang="en-US" sz="1800" dirty="0" smtClean="0">
                <a:solidFill>
                  <a:schemeClr val="bg1"/>
                </a:solidFill>
                <a:latin typeface="Courier New" charset="0"/>
                <a:ea typeface="Courier New" charset="0"/>
                <a:cs typeface="Courier New" charset="0"/>
              </a:rPr>
              <a:t> \</a:t>
            </a:r>
          </a:p>
          <a:p>
            <a:r>
              <a:rPr lang="en-US" sz="1800" dirty="0" smtClean="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env</a:t>
            </a:r>
            <a:r>
              <a:rPr lang="en-US" sz="1800" dirty="0">
                <a:solidFill>
                  <a:schemeClr val="bg1"/>
                </a:solidFill>
                <a:latin typeface="Courier New" charset="0"/>
                <a:ea typeface="Courier New" charset="0"/>
                <a:cs typeface="Courier New" charset="0"/>
              </a:rPr>
              <a:t> JAVA_OPTS="-</a:t>
            </a:r>
            <a:r>
              <a:rPr lang="en-US" sz="1800" dirty="0" err="1">
                <a:solidFill>
                  <a:schemeClr val="bg1"/>
                </a:solidFill>
                <a:latin typeface="Courier New" charset="0"/>
                <a:ea typeface="Courier New" charset="0"/>
                <a:cs typeface="Courier New" charset="0"/>
              </a:rPr>
              <a:t>Djava.util.logging.config.file</a:t>
            </a:r>
            <a:r>
              <a:rPr lang="en-US" sz="1800" dirty="0">
                <a:solidFill>
                  <a:schemeClr val="bg1"/>
                </a:solidFill>
                <a:latin typeface="Courier New" charset="0"/>
                <a:ea typeface="Courier New" charset="0"/>
                <a:cs typeface="Courier New" charset="0"/>
              </a:rPr>
              <a:t>=/</a:t>
            </a:r>
            <a:r>
              <a:rPr lang="en-US" sz="1800" dirty="0" err="1" smtClean="0">
                <a:solidFill>
                  <a:schemeClr val="bg1"/>
                </a:solidFill>
                <a:latin typeface="Courier New" charset="0"/>
                <a:ea typeface="Courier New" charset="0"/>
                <a:cs typeface="Courier New" charset="0"/>
              </a:rPr>
              <a:t>var</a:t>
            </a:r>
            <a:r>
              <a:rPr lang="en-US" sz="1800" dirty="0" smtClean="0">
                <a:solidFill>
                  <a:schemeClr val="bg1"/>
                </a:solidFill>
                <a:latin typeface="Courier New" charset="0"/>
                <a:ea typeface="Courier New" charset="0"/>
                <a:cs typeface="Courier New" charset="0"/>
              </a:rPr>
              <a:t>/</a:t>
            </a:r>
            <a:r>
              <a:rPr lang="en-US" sz="1800" dirty="0" err="1" smtClean="0">
                <a:solidFill>
                  <a:schemeClr val="bg1"/>
                </a:solidFill>
                <a:latin typeface="Courier New" charset="0"/>
                <a:ea typeface="Courier New" charset="0"/>
                <a:cs typeface="Courier New" charset="0"/>
              </a:rPr>
              <a:t>jenkins_home</a:t>
            </a:r>
            <a:r>
              <a:rPr lang="en-US" sz="1800" dirty="0" smtClean="0">
                <a:solidFill>
                  <a:schemeClr val="bg1"/>
                </a:solidFill>
                <a:latin typeface="Courier New" charset="0"/>
                <a:ea typeface="Courier New" charset="0"/>
                <a:cs typeface="Courier New" charset="0"/>
              </a:rPr>
              <a:t>/</a:t>
            </a:r>
            <a:r>
              <a:rPr lang="en-US" sz="1800" dirty="0" err="1" smtClean="0">
                <a:solidFill>
                  <a:schemeClr val="bg1"/>
                </a:solidFill>
                <a:latin typeface="Courier New" charset="0"/>
                <a:ea typeface="Courier New" charset="0"/>
                <a:cs typeface="Courier New" charset="0"/>
              </a:rPr>
              <a:t>log.properties</a:t>
            </a:r>
            <a:r>
              <a:rPr lang="en-US" sz="1800" dirty="0" smtClean="0">
                <a:solidFill>
                  <a:schemeClr val="bg1"/>
                </a:solidFill>
                <a:latin typeface="Courier New" charset="0"/>
                <a:ea typeface="Courier New" charset="0"/>
                <a:cs typeface="Courier New" charset="0"/>
              </a:rPr>
              <a:t>”  \</a:t>
            </a:r>
          </a:p>
          <a:p>
            <a:r>
              <a:rPr lang="en-US" sz="1800" dirty="0" smtClean="0">
                <a:solidFill>
                  <a:schemeClr val="bg1"/>
                </a:solidFill>
                <a:latin typeface="Courier New" charset="0"/>
                <a:ea typeface="Courier New" charset="0"/>
                <a:cs typeface="Courier New" charset="0"/>
              </a:rPr>
              <a:t>-</a:t>
            </a:r>
            <a:r>
              <a:rPr lang="en-US" sz="1800" dirty="0">
                <a:solidFill>
                  <a:schemeClr val="bg1"/>
                </a:solidFill>
                <a:latin typeface="Courier New" charset="0"/>
                <a:ea typeface="Courier New" charset="0"/>
                <a:cs typeface="Courier New" charset="0"/>
              </a:rPr>
              <a:t>v `</a:t>
            </a:r>
            <a:r>
              <a:rPr lang="en-US" sz="1800" dirty="0" err="1">
                <a:solidFill>
                  <a:schemeClr val="bg1"/>
                </a:solidFill>
                <a:latin typeface="Courier New" charset="0"/>
                <a:ea typeface="Courier New" charset="0"/>
                <a:cs typeface="Courier New" charset="0"/>
              </a:rPr>
              <a:t>pwd</a:t>
            </a:r>
            <a:r>
              <a:rPr lang="en-US" sz="1800" dirty="0">
                <a:solidFill>
                  <a:schemeClr val="bg1"/>
                </a:solidFill>
                <a:latin typeface="Courier New" charset="0"/>
                <a:ea typeface="Courier New" charset="0"/>
                <a:cs typeface="Courier New" charset="0"/>
              </a:rPr>
              <a:t>`/data:/</a:t>
            </a:r>
            <a:r>
              <a:rPr lang="en-US" sz="1800" dirty="0" err="1">
                <a:solidFill>
                  <a:schemeClr val="bg1"/>
                </a:solidFill>
                <a:latin typeface="Courier New" charset="0"/>
                <a:ea typeface="Courier New" charset="0"/>
                <a:cs typeface="Courier New" charset="0"/>
              </a:rPr>
              <a:t>var</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jenkins_home</a:t>
            </a:r>
            <a:r>
              <a:rPr lang="en-US" sz="1800" dirty="0">
                <a:solidFill>
                  <a:schemeClr val="bg1"/>
                </a:solidFill>
                <a:latin typeface="Courier New" charset="0"/>
                <a:ea typeface="Courier New" charset="0"/>
                <a:cs typeface="Courier New" charset="0"/>
              </a:rPr>
              <a:t> </a:t>
            </a:r>
            <a:r>
              <a:rPr lang="en-US" sz="1800" dirty="0" err="1">
                <a:solidFill>
                  <a:schemeClr val="bg1"/>
                </a:solidFill>
                <a:latin typeface="Courier New" charset="0"/>
                <a:ea typeface="Courier New" charset="0"/>
                <a:cs typeface="Courier New" charset="0"/>
              </a:rPr>
              <a:t>jenkins</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jenkins:lts</a:t>
            </a:r>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 </a:t>
            </a:r>
            <a:endParaRPr lang="en-US" sz="1800" dirty="0">
              <a:solidFill>
                <a:schemeClr val="bg1"/>
              </a:solidFill>
              <a:latin typeface="Courier New" charset="0"/>
              <a:ea typeface="Courier New" charset="0"/>
              <a:cs typeface="Courier New"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59487" y="3276600"/>
            <a:ext cx="1394341" cy="989982"/>
          </a:xfrm>
          <a:prstGeom prst="rect">
            <a:avLst/>
          </a:prstGeom>
        </p:spPr>
      </p:pic>
    </p:spTree>
    <p:extLst>
      <p:ext uri="{BB962C8B-B14F-4D97-AF65-F5344CB8AC3E}">
        <p14:creationId xmlns:p14="http://schemas.microsoft.com/office/powerpoint/2010/main" val="140589418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Jenkins </a:t>
            </a:r>
            <a:r>
              <a:rPr lang="en-US" dirty="0" smtClean="0"/>
              <a:t>Integration </a:t>
            </a:r>
            <a:r>
              <a:rPr lang="en-US" dirty="0"/>
              <a:t>-</a:t>
            </a:r>
            <a:r>
              <a:rPr lang="en-US" dirty="0" smtClean="0"/>
              <a:t> Reverse Proxy</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a:solidFill>
                  <a:schemeClr val="tx1"/>
                </a:solidFill>
              </a:rPr>
              <a:t> </a:t>
            </a:r>
            <a:r>
              <a:rPr lang="en-US" sz="2400" dirty="0" smtClean="0"/>
              <a:t>If </a:t>
            </a:r>
            <a:r>
              <a:rPr lang="en-US" sz="2400" dirty="0"/>
              <a:t>you want to install Jenkins behind a reverse proxy with prefix, </a:t>
            </a:r>
            <a:r>
              <a:rPr lang="en-US" sz="2400" dirty="0" smtClean="0"/>
              <a:t>example:</a:t>
            </a:r>
          </a:p>
          <a:p>
            <a:pPr lvl="1">
              <a:buFont typeface="Wingdings" charset="2"/>
              <a:buChar char="q"/>
            </a:pP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mysite.com</a:t>
            </a:r>
            <a:r>
              <a:rPr lang="en-US" sz="2000" dirty="0" smtClean="0">
                <a:latin typeface="Courier New" charset="0"/>
                <a:ea typeface="Courier New" charset="0"/>
                <a:cs typeface="Courier New" charset="0"/>
              </a:rPr>
              <a:t>/</a:t>
            </a:r>
            <a:r>
              <a:rPr lang="en-US" sz="2000" dirty="0" err="1" smtClean="0">
                <a:latin typeface="Courier New" charset="0"/>
                <a:ea typeface="Courier New" charset="0"/>
                <a:cs typeface="Courier New" charset="0"/>
              </a:rPr>
              <a:t>jenkins</a:t>
            </a:r>
            <a:r>
              <a:rPr lang="en-US" sz="2000" dirty="0"/>
              <a:t>, </a:t>
            </a:r>
            <a:endParaRPr lang="en-US" sz="2000" dirty="0" smtClean="0"/>
          </a:p>
          <a:p>
            <a:pPr lvl="1">
              <a:buFont typeface="Wingdings" charset="2"/>
              <a:buChar char="q"/>
            </a:pPr>
            <a:r>
              <a:rPr lang="en-US" sz="2000" dirty="0"/>
              <a:t> Y</a:t>
            </a:r>
            <a:r>
              <a:rPr lang="en-US" sz="2000" dirty="0" smtClean="0"/>
              <a:t>ou </a:t>
            </a:r>
            <a:r>
              <a:rPr lang="en-US" sz="2000" dirty="0"/>
              <a:t>need to add environment </a:t>
            </a:r>
            <a:r>
              <a:rPr lang="en-US" sz="2000" dirty="0" smtClean="0"/>
              <a:t>variable</a:t>
            </a:r>
            <a:r>
              <a:rPr lang="en-US" sz="2000" dirty="0"/>
              <a:t> </a:t>
            </a:r>
            <a:r>
              <a:rPr lang="en-US" sz="2000" dirty="0" smtClean="0"/>
              <a:t> </a:t>
            </a:r>
            <a:r>
              <a:rPr lang="en-US" sz="2000" dirty="0" smtClean="0">
                <a:latin typeface="Courier New" charset="0"/>
                <a:ea typeface="Courier New" charset="0"/>
                <a:cs typeface="Courier New" charset="0"/>
              </a:rPr>
              <a:t>JENKINS_OPTS</a:t>
            </a:r>
            <a:r>
              <a:rPr lang="en-US" sz="2000" dirty="0">
                <a:latin typeface="Courier New" charset="0"/>
                <a:ea typeface="Courier New" charset="0"/>
                <a:cs typeface="Courier New" charset="0"/>
              </a:rPr>
              <a:t>="--prefix=/</a:t>
            </a:r>
            <a:r>
              <a:rPr lang="en-US" sz="2000" dirty="0" err="1">
                <a:latin typeface="Courier New" charset="0"/>
                <a:ea typeface="Courier New" charset="0"/>
                <a:cs typeface="Courier New" charset="0"/>
              </a:rPr>
              <a:t>jenkins</a:t>
            </a:r>
            <a:r>
              <a:rPr lang="en-US" sz="2000" dirty="0">
                <a:latin typeface="Courier New" charset="0"/>
                <a:ea typeface="Courier New" charset="0"/>
                <a:cs typeface="Courier New" charset="0"/>
              </a:rPr>
              <a:t>"</a:t>
            </a:r>
            <a:r>
              <a:rPr lang="en-US" sz="2000" dirty="0"/>
              <a:t> </a:t>
            </a:r>
            <a:endParaRPr lang="en-US" sz="2400" dirty="0" smtClean="0"/>
          </a:p>
          <a:p>
            <a:pPr>
              <a:buFont typeface="Wingdings" charset="2"/>
              <a:buChar char="q"/>
            </a:pPr>
            <a:r>
              <a:rPr lang="en-US" sz="2400" dirty="0" smtClean="0"/>
              <a:t> And </a:t>
            </a:r>
            <a:r>
              <a:rPr lang="en-US" sz="2400" dirty="0"/>
              <a:t>then follow the </a:t>
            </a:r>
            <a:r>
              <a:rPr lang="en-US" sz="2400" dirty="0" smtClean="0"/>
              <a:t>documented procedures </a:t>
            </a:r>
            <a:r>
              <a:rPr lang="en-US" sz="2400" dirty="0"/>
              <a:t>to configure your reverse proxy, which will depend if you </a:t>
            </a:r>
            <a:r>
              <a:rPr lang="en-US" sz="2400" dirty="0" smtClean="0"/>
              <a:t>having:</a:t>
            </a:r>
          </a:p>
          <a:p>
            <a:pPr lvl="1">
              <a:buFont typeface="Arial" charset="0"/>
              <a:buChar char="•"/>
            </a:pPr>
            <a:r>
              <a:rPr lang="en-US" sz="2200" dirty="0"/>
              <a:t> </a:t>
            </a:r>
            <a:r>
              <a:rPr lang="en-US" sz="2200" dirty="0" smtClean="0"/>
              <a:t>Apache</a:t>
            </a:r>
            <a:endParaRPr lang="en-US" sz="2200" dirty="0"/>
          </a:p>
          <a:p>
            <a:pPr lvl="1">
              <a:buFont typeface="Arial" charset="0"/>
              <a:buChar char="•"/>
            </a:pPr>
            <a:r>
              <a:rPr lang="en-US" sz="2200" dirty="0"/>
              <a:t> </a:t>
            </a:r>
            <a:r>
              <a:rPr lang="en-US" sz="2200" dirty="0" smtClean="0"/>
              <a:t>Or, </a:t>
            </a:r>
            <a:r>
              <a:rPr lang="en-US" sz="2400" dirty="0" smtClean="0"/>
              <a:t>Nginx</a:t>
            </a:r>
            <a:endParaRPr lang="en-US" sz="2400" dirty="0"/>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49</a:t>
            </a:fld>
            <a:endParaRPr lang="en-US" altLang="en-US"/>
          </a:p>
        </p:txBody>
      </p:sp>
    </p:spTree>
    <p:extLst>
      <p:ext uri="{BB962C8B-B14F-4D97-AF65-F5344CB8AC3E}">
        <p14:creationId xmlns:p14="http://schemas.microsoft.com/office/powerpoint/2010/main" val="89873586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Using Eclipse IDE for Debugging</a:t>
            </a:r>
            <a:endParaRPr lang="en-US" dirty="0"/>
          </a:p>
        </p:txBody>
      </p:sp>
    </p:spTree>
    <p:extLst>
      <p:ext uri="{BB962C8B-B14F-4D97-AF65-F5344CB8AC3E}">
        <p14:creationId xmlns:p14="http://schemas.microsoft.com/office/powerpoint/2010/main" val="1152108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Jenkins </a:t>
            </a:r>
            <a:r>
              <a:rPr lang="en-US" dirty="0" smtClean="0"/>
              <a:t>Integration </a:t>
            </a:r>
            <a:r>
              <a:rPr lang="en-US" dirty="0"/>
              <a:t>-</a:t>
            </a:r>
            <a:r>
              <a:rPr lang="en-US" dirty="0" smtClean="0"/>
              <a:t> Launching Parameters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solidFill>
                  <a:schemeClr val="tx1"/>
                </a:solidFill>
              </a:rPr>
              <a:t> Argument you pass to </a:t>
            </a:r>
            <a:r>
              <a:rPr lang="en-US" sz="2400" dirty="0" err="1" smtClean="0">
                <a:solidFill>
                  <a:schemeClr val="tx1"/>
                </a:solidFill>
              </a:rPr>
              <a:t>docker</a:t>
            </a:r>
            <a:r>
              <a:rPr lang="en-US" sz="2400" dirty="0" smtClean="0">
                <a:solidFill>
                  <a:schemeClr val="tx1"/>
                </a:solidFill>
              </a:rPr>
              <a:t> running the </a:t>
            </a:r>
            <a:r>
              <a:rPr lang="en-US" sz="2400" dirty="0" err="1" smtClean="0">
                <a:solidFill>
                  <a:schemeClr val="tx1"/>
                </a:solidFill>
              </a:rPr>
              <a:t>jenkins</a:t>
            </a:r>
            <a:r>
              <a:rPr lang="en-US" sz="2400" dirty="0" smtClean="0">
                <a:solidFill>
                  <a:schemeClr val="tx1"/>
                </a:solidFill>
              </a:rPr>
              <a:t> image are passed to </a:t>
            </a:r>
            <a:r>
              <a:rPr lang="en-US" sz="2400" dirty="0" err="1" smtClean="0">
                <a:solidFill>
                  <a:schemeClr val="tx1"/>
                </a:solidFill>
              </a:rPr>
              <a:t>jenkins</a:t>
            </a:r>
            <a:r>
              <a:rPr lang="en-US" sz="2400" dirty="0" smtClean="0">
                <a:solidFill>
                  <a:schemeClr val="tx1"/>
                </a:solidFill>
              </a:rPr>
              <a:t> launcher, so you can run for sample:</a:t>
            </a:r>
          </a:p>
          <a:p>
            <a:pPr>
              <a:buFont typeface="Wingdings" charset="2"/>
              <a:buChar char="q"/>
            </a:pPr>
            <a:endParaRPr lang="en-US" sz="2400" dirty="0" smtClean="0">
              <a:solidFill>
                <a:schemeClr val="tx1"/>
              </a:solidFill>
            </a:endParaRPr>
          </a:p>
          <a:p>
            <a:pPr>
              <a:buFont typeface="Wingdings" charset="2"/>
              <a:buChar char="q"/>
            </a:pPr>
            <a:r>
              <a:rPr lang="en-US" sz="2400" dirty="0" smtClean="0">
                <a:solidFill>
                  <a:schemeClr val="tx1"/>
                </a:solidFill>
              </a:rPr>
              <a:t> You also can define </a:t>
            </a:r>
            <a:r>
              <a:rPr lang="en-US" sz="2400" dirty="0" err="1" smtClean="0">
                <a:solidFill>
                  <a:schemeClr val="tx1"/>
                </a:solidFill>
              </a:rPr>
              <a:t>jenkins</a:t>
            </a:r>
            <a:r>
              <a:rPr lang="en-US" sz="2400" dirty="0" smtClean="0">
                <a:solidFill>
                  <a:schemeClr val="tx1"/>
                </a:solidFill>
              </a:rPr>
              <a:t> arguments as </a:t>
            </a:r>
            <a:r>
              <a:rPr lang="en-US" sz="2400" dirty="0" smtClean="0">
                <a:solidFill>
                  <a:schemeClr val="tx1"/>
                </a:solidFill>
                <a:latin typeface="Courier New" charset="0"/>
                <a:ea typeface="Courier New" charset="0"/>
                <a:cs typeface="Courier New" charset="0"/>
              </a:rPr>
              <a:t>JENKINS_OPTS</a:t>
            </a:r>
          </a:p>
          <a:p>
            <a:pPr>
              <a:buFont typeface="Wingdings" charset="2"/>
              <a:buChar char="q"/>
            </a:pPr>
            <a:r>
              <a:rPr lang="en-US" sz="2400" dirty="0" smtClean="0">
                <a:solidFill>
                  <a:schemeClr val="tx1"/>
                </a:solidFill>
                <a:ea typeface="Courier New" charset="0"/>
                <a:cs typeface="Courier New" charset="0"/>
              </a:rPr>
              <a:t> </a:t>
            </a:r>
            <a:r>
              <a:rPr lang="en-US" sz="2400" dirty="0" smtClean="0">
                <a:solidFill>
                  <a:schemeClr val="tx1"/>
                </a:solidFill>
              </a:rPr>
              <a:t>The following sample </a:t>
            </a:r>
            <a:r>
              <a:rPr lang="en-US" sz="2400" dirty="0" err="1" smtClean="0">
                <a:solidFill>
                  <a:schemeClr val="tx1"/>
                </a:solidFill>
              </a:rPr>
              <a:t>Dockerfile</a:t>
            </a:r>
            <a:r>
              <a:rPr lang="en-US" sz="2400" dirty="0" smtClean="0">
                <a:solidFill>
                  <a:schemeClr val="tx1"/>
                </a:solidFill>
              </a:rPr>
              <a:t> uses this option to force use of HTTPS with a certificate included in the image:</a:t>
            </a: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50</a:t>
            </a:fld>
            <a:endParaRPr lang="en-US" altLang="en-US"/>
          </a:p>
        </p:txBody>
      </p:sp>
      <p:sp>
        <p:nvSpPr>
          <p:cNvPr id="6" name="Content Placeholder 2"/>
          <p:cNvSpPr>
            <a:spLocks noGrp="1"/>
          </p:cNvSpPr>
          <p:nvPr/>
        </p:nvSpPr>
        <p:spPr>
          <a:xfrm>
            <a:off x="2667000" y="1828800"/>
            <a:ext cx="6906343" cy="3810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docker</a:t>
            </a:r>
            <a:r>
              <a:rPr lang="en-US" dirty="0">
                <a:solidFill>
                  <a:schemeClr val="bg1"/>
                </a:solidFill>
                <a:latin typeface="Courier New" charset="0"/>
                <a:ea typeface="Courier New" charset="0"/>
                <a:cs typeface="Courier New" charset="0"/>
              </a:rPr>
              <a:t> run </a:t>
            </a:r>
            <a:r>
              <a:rPr lang="en-US" dirty="0" err="1">
                <a:solidFill>
                  <a:schemeClr val="bg1"/>
                </a:solidFill>
                <a:latin typeface="Courier New" charset="0"/>
                <a:ea typeface="Courier New" charset="0"/>
                <a:cs typeface="Courier New" charset="0"/>
              </a:rPr>
              <a:t>jenkins</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jenkins:lts</a:t>
            </a:r>
            <a:r>
              <a:rPr lang="en-US" dirty="0">
                <a:solidFill>
                  <a:schemeClr val="bg1"/>
                </a:solidFill>
                <a:latin typeface="Courier New" charset="0"/>
                <a:ea typeface="Courier New" charset="0"/>
                <a:cs typeface="Courier New" charset="0"/>
              </a:rPr>
              <a:t> --version </a:t>
            </a:r>
          </a:p>
        </p:txBody>
      </p:sp>
      <p:sp>
        <p:nvSpPr>
          <p:cNvPr id="8" name="Content Placeholder 2"/>
          <p:cNvSpPr>
            <a:spLocks noGrp="1"/>
          </p:cNvSpPr>
          <p:nvPr/>
        </p:nvSpPr>
        <p:spPr>
          <a:xfrm>
            <a:off x="2811779" y="3673605"/>
            <a:ext cx="6637021" cy="2490835"/>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200"/>
              </a:spcBef>
              <a:buNone/>
            </a:pPr>
            <a:r>
              <a:rPr lang="en-US" sz="1800" dirty="0" smtClean="0">
                <a:latin typeface="Courier New" charset="0"/>
                <a:ea typeface="Courier New" charset="0"/>
                <a:cs typeface="Courier New" charset="0"/>
              </a:rPr>
              <a:t> FROM </a:t>
            </a:r>
            <a:r>
              <a:rPr lang="en-US" sz="1800" dirty="0" err="1">
                <a:latin typeface="Courier New" charset="0"/>
                <a:ea typeface="Courier New" charset="0"/>
                <a:cs typeface="Courier New" charset="0"/>
              </a:rPr>
              <a:t>jenkins</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jenkins:lts</a:t>
            </a:r>
            <a:r>
              <a:rPr lang="en-US" sz="1800" dirty="0">
                <a:latin typeface="Courier New" charset="0"/>
                <a:ea typeface="Courier New" charset="0"/>
                <a:cs typeface="Courier New" charset="0"/>
              </a:rPr>
              <a:t> </a:t>
            </a:r>
          </a:p>
          <a:p>
            <a:pPr marL="0" indent="0">
              <a:spcBef>
                <a:spcPts val="200"/>
              </a:spcBef>
              <a:buNone/>
            </a:pPr>
            <a:r>
              <a:rPr lang="en-US" sz="1800" dirty="0" smtClean="0">
                <a:latin typeface="Courier New" charset="0"/>
                <a:ea typeface="Courier New" charset="0"/>
                <a:cs typeface="Courier New" charset="0"/>
              </a:rPr>
              <a:t> COPY </a:t>
            </a:r>
            <a:r>
              <a:rPr lang="en-US" sz="1800" dirty="0" err="1">
                <a:latin typeface="Courier New" charset="0"/>
                <a:ea typeface="Courier New" charset="0"/>
                <a:cs typeface="Courier New" charset="0"/>
              </a:rPr>
              <a:t>https.pem</a:t>
            </a:r>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var</a:t>
            </a:r>
            <a:r>
              <a:rPr lang="en-US" sz="1800" dirty="0">
                <a:latin typeface="Courier New" charset="0"/>
                <a:ea typeface="Courier New" charset="0"/>
                <a:cs typeface="Courier New" charset="0"/>
              </a:rPr>
              <a:t>/lib/</a:t>
            </a:r>
            <a:r>
              <a:rPr lang="en-US" sz="1800" dirty="0" err="1">
                <a:latin typeface="Courier New" charset="0"/>
                <a:ea typeface="Courier New" charset="0"/>
                <a:cs typeface="Courier New" charset="0"/>
              </a:rPr>
              <a:t>jenkins</a:t>
            </a:r>
            <a:r>
              <a:rPr lang="en-US" sz="1800" dirty="0">
                <a:latin typeface="Courier New" charset="0"/>
                <a:ea typeface="Courier New" charset="0"/>
                <a:cs typeface="Courier New" charset="0"/>
              </a:rPr>
              <a:t>/cert </a:t>
            </a:r>
          </a:p>
          <a:p>
            <a:pPr marL="0" indent="0">
              <a:spcBef>
                <a:spcPts val="200"/>
              </a:spcBef>
              <a:buNone/>
            </a:pPr>
            <a:r>
              <a:rPr lang="en-US" sz="1800" dirty="0" smtClean="0">
                <a:latin typeface="Courier New" charset="0"/>
                <a:ea typeface="Courier New" charset="0"/>
                <a:cs typeface="Courier New" charset="0"/>
              </a:rPr>
              <a:t> COPY </a:t>
            </a:r>
            <a:r>
              <a:rPr lang="en-US" sz="1800" dirty="0" err="1">
                <a:latin typeface="Courier New" charset="0"/>
                <a:ea typeface="Courier New" charset="0"/>
                <a:cs typeface="Courier New" charset="0"/>
              </a:rPr>
              <a:t>https.key</a:t>
            </a:r>
            <a:r>
              <a:rPr lang="en-US" sz="1800" dirty="0">
                <a:latin typeface="Courier New" charset="0"/>
                <a:ea typeface="Courier New" charset="0"/>
                <a:cs typeface="Courier New" charset="0"/>
              </a:rPr>
              <a:t> /</a:t>
            </a:r>
            <a:r>
              <a:rPr lang="en-US" sz="1800" dirty="0" err="1">
                <a:latin typeface="Courier New" charset="0"/>
                <a:ea typeface="Courier New" charset="0"/>
                <a:cs typeface="Courier New" charset="0"/>
              </a:rPr>
              <a:t>var</a:t>
            </a:r>
            <a:r>
              <a:rPr lang="en-US" sz="1800" dirty="0">
                <a:latin typeface="Courier New" charset="0"/>
                <a:ea typeface="Courier New" charset="0"/>
                <a:cs typeface="Courier New" charset="0"/>
              </a:rPr>
              <a:t>/lib/</a:t>
            </a:r>
            <a:r>
              <a:rPr lang="en-US" sz="1800" dirty="0" err="1">
                <a:latin typeface="Courier New" charset="0"/>
                <a:ea typeface="Courier New" charset="0"/>
                <a:cs typeface="Courier New" charset="0"/>
              </a:rPr>
              <a:t>jenkins</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pk</a:t>
            </a:r>
            <a:r>
              <a:rPr lang="en-US" sz="1800" dirty="0">
                <a:latin typeface="Courier New" charset="0"/>
                <a:ea typeface="Courier New" charset="0"/>
                <a:cs typeface="Courier New" charset="0"/>
              </a:rPr>
              <a:t> </a:t>
            </a:r>
          </a:p>
          <a:p>
            <a:pPr marL="0" indent="0">
              <a:spcBef>
                <a:spcPts val="200"/>
              </a:spcBef>
              <a:buNone/>
            </a:pPr>
            <a:r>
              <a:rPr lang="en-US" sz="1800" dirty="0" smtClean="0">
                <a:latin typeface="Courier New" charset="0"/>
                <a:ea typeface="Courier New" charset="0"/>
                <a:cs typeface="Courier New" charset="0"/>
              </a:rPr>
              <a:t> ENV </a:t>
            </a:r>
            <a:r>
              <a:rPr lang="en-US" sz="1800" b="1" dirty="0">
                <a:latin typeface="Courier New" charset="0"/>
                <a:ea typeface="Courier New" charset="0"/>
                <a:cs typeface="Courier New" charset="0"/>
              </a:rPr>
              <a:t>JENKINS_OPTS --</a:t>
            </a:r>
            <a:r>
              <a:rPr lang="en-US" sz="1800" b="1" dirty="0" err="1">
                <a:latin typeface="Courier New" charset="0"/>
                <a:ea typeface="Courier New" charset="0"/>
                <a:cs typeface="Courier New" charset="0"/>
              </a:rPr>
              <a:t>httpPort</a:t>
            </a:r>
            <a:r>
              <a:rPr lang="en-US" sz="1800" b="1" dirty="0">
                <a:latin typeface="Courier New" charset="0"/>
                <a:ea typeface="Courier New" charset="0"/>
                <a:cs typeface="Courier New" charset="0"/>
              </a:rPr>
              <a:t>=-1 </a:t>
            </a:r>
            <a:r>
              <a:rPr lang="en-US" sz="1800" b="1" dirty="0" smtClean="0">
                <a:latin typeface="Courier New" charset="0"/>
                <a:ea typeface="Courier New" charset="0"/>
                <a:cs typeface="Courier New" charset="0"/>
              </a:rPr>
              <a:t>--</a:t>
            </a:r>
            <a:r>
              <a:rPr lang="en-US" sz="1800" b="1" dirty="0" err="1" smtClean="0">
                <a:latin typeface="Courier New" charset="0"/>
                <a:ea typeface="Courier New" charset="0"/>
                <a:cs typeface="Courier New" charset="0"/>
              </a:rPr>
              <a:t>httpsPort</a:t>
            </a:r>
            <a:r>
              <a:rPr lang="en-US" sz="1800" b="1" dirty="0" smtClean="0">
                <a:latin typeface="Courier New" charset="0"/>
                <a:ea typeface="Courier New" charset="0"/>
                <a:cs typeface="Courier New" charset="0"/>
              </a:rPr>
              <a:t>=8083                       --</a:t>
            </a:r>
            <a:r>
              <a:rPr lang="en-US" sz="1800" b="1" dirty="0" err="1">
                <a:latin typeface="Courier New" charset="0"/>
                <a:ea typeface="Courier New" charset="0"/>
                <a:cs typeface="Courier New" charset="0"/>
              </a:rPr>
              <a:t>httpsCertificate</a:t>
            </a:r>
            <a:r>
              <a:rPr lang="en-US" sz="1800" b="1" dirty="0">
                <a:latin typeface="Courier New" charset="0"/>
                <a:ea typeface="Courier New" charset="0"/>
                <a:cs typeface="Courier New" charset="0"/>
              </a:rPr>
              <a:t>=/</a:t>
            </a:r>
            <a:r>
              <a:rPr lang="en-US" sz="1800" b="1" dirty="0" err="1">
                <a:latin typeface="Courier New" charset="0"/>
                <a:ea typeface="Courier New" charset="0"/>
                <a:cs typeface="Courier New" charset="0"/>
              </a:rPr>
              <a:t>var</a:t>
            </a:r>
            <a:r>
              <a:rPr lang="en-US" sz="1800" b="1" dirty="0">
                <a:latin typeface="Courier New" charset="0"/>
                <a:ea typeface="Courier New" charset="0"/>
                <a:cs typeface="Courier New" charset="0"/>
              </a:rPr>
              <a:t>/lib/</a:t>
            </a:r>
            <a:r>
              <a:rPr lang="en-US" sz="1800" b="1" dirty="0" err="1">
                <a:latin typeface="Courier New" charset="0"/>
                <a:ea typeface="Courier New" charset="0"/>
                <a:cs typeface="Courier New" charset="0"/>
              </a:rPr>
              <a:t>jenkins</a:t>
            </a:r>
            <a:r>
              <a:rPr lang="en-US" sz="1800" b="1" dirty="0">
                <a:latin typeface="Courier New" charset="0"/>
                <a:ea typeface="Courier New" charset="0"/>
                <a:cs typeface="Courier New" charset="0"/>
              </a:rPr>
              <a:t>/cert </a:t>
            </a:r>
            <a:r>
              <a:rPr lang="en-US" sz="1800" b="1" dirty="0" smtClean="0">
                <a:latin typeface="Courier New" charset="0"/>
                <a:ea typeface="Courier New" charset="0"/>
                <a:cs typeface="Courier New" charset="0"/>
              </a:rPr>
              <a:t>                               --</a:t>
            </a:r>
            <a:r>
              <a:rPr lang="en-US" sz="1800" b="1" dirty="0" err="1">
                <a:latin typeface="Courier New" charset="0"/>
                <a:ea typeface="Courier New" charset="0"/>
                <a:cs typeface="Courier New" charset="0"/>
              </a:rPr>
              <a:t>httpsPrivateKey</a:t>
            </a:r>
            <a:r>
              <a:rPr lang="en-US" sz="1800" b="1" dirty="0">
                <a:latin typeface="Courier New" charset="0"/>
                <a:ea typeface="Courier New" charset="0"/>
                <a:cs typeface="Courier New" charset="0"/>
              </a:rPr>
              <a:t>=/</a:t>
            </a:r>
            <a:r>
              <a:rPr lang="en-US" sz="1800" b="1" dirty="0" err="1">
                <a:latin typeface="Courier New" charset="0"/>
                <a:ea typeface="Courier New" charset="0"/>
                <a:cs typeface="Courier New" charset="0"/>
              </a:rPr>
              <a:t>var</a:t>
            </a:r>
            <a:r>
              <a:rPr lang="en-US" sz="1800" b="1" dirty="0">
                <a:latin typeface="Courier New" charset="0"/>
                <a:ea typeface="Courier New" charset="0"/>
                <a:cs typeface="Courier New" charset="0"/>
              </a:rPr>
              <a:t>/lib/</a:t>
            </a:r>
            <a:r>
              <a:rPr lang="en-US" sz="1800" b="1" dirty="0" err="1">
                <a:latin typeface="Courier New" charset="0"/>
                <a:ea typeface="Courier New" charset="0"/>
                <a:cs typeface="Courier New" charset="0"/>
              </a:rPr>
              <a:t>jenkins</a:t>
            </a:r>
            <a:r>
              <a:rPr lang="en-US" sz="1800" b="1" dirty="0">
                <a:latin typeface="Courier New" charset="0"/>
                <a:ea typeface="Courier New" charset="0"/>
                <a:cs typeface="Courier New" charset="0"/>
              </a:rPr>
              <a:t>/</a:t>
            </a:r>
            <a:r>
              <a:rPr lang="en-US" sz="1800" b="1" dirty="0" err="1">
                <a:latin typeface="Courier New" charset="0"/>
                <a:ea typeface="Courier New" charset="0"/>
                <a:cs typeface="Courier New" charset="0"/>
              </a:rPr>
              <a:t>pk</a:t>
            </a:r>
            <a:r>
              <a:rPr lang="en-US" sz="1800" b="1" dirty="0">
                <a:latin typeface="Courier New" charset="0"/>
                <a:ea typeface="Courier New" charset="0"/>
                <a:cs typeface="Courier New" charset="0"/>
              </a:rPr>
              <a:t> </a:t>
            </a:r>
          </a:p>
          <a:p>
            <a:pPr marL="0" indent="0">
              <a:spcBef>
                <a:spcPts val="200"/>
              </a:spcBef>
              <a:buNone/>
            </a:pPr>
            <a:r>
              <a:rPr lang="en-US" sz="1800" dirty="0" smtClean="0">
                <a:latin typeface="Courier New" charset="0"/>
                <a:ea typeface="Courier New" charset="0"/>
                <a:cs typeface="Courier New" charset="0"/>
              </a:rPr>
              <a:t> EXPOSE </a:t>
            </a:r>
            <a:r>
              <a:rPr lang="en-US" sz="1800" dirty="0">
                <a:latin typeface="Courier New" charset="0"/>
                <a:ea typeface="Courier New" charset="0"/>
                <a:cs typeface="Courier New" charset="0"/>
              </a:rPr>
              <a:t>8083 </a:t>
            </a:r>
          </a:p>
        </p:txBody>
      </p:sp>
    </p:spTree>
    <p:extLst>
      <p:ext uri="{BB962C8B-B14F-4D97-AF65-F5344CB8AC3E}">
        <p14:creationId xmlns:p14="http://schemas.microsoft.com/office/powerpoint/2010/main" val="202078151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Jenkins </a:t>
            </a:r>
            <a:r>
              <a:rPr lang="en-US" dirty="0" smtClean="0"/>
              <a:t>Integration </a:t>
            </a:r>
            <a:r>
              <a:rPr lang="en-US" dirty="0"/>
              <a:t>-</a:t>
            </a:r>
            <a:r>
              <a:rPr lang="en-US" dirty="0" smtClean="0"/>
              <a:t> Launching Parameters</a:t>
            </a:r>
            <a:endParaRPr lang="en-US" dirty="0"/>
          </a:p>
        </p:txBody>
      </p:sp>
      <p:sp>
        <p:nvSpPr>
          <p:cNvPr id="3" name="Content Placeholder 2"/>
          <p:cNvSpPr>
            <a:spLocks noGrp="1"/>
          </p:cNvSpPr>
          <p:nvPr>
            <p:ph idx="1"/>
          </p:nvPr>
        </p:nvSpPr>
        <p:spPr>
          <a:xfrm>
            <a:off x="1097279" y="1066801"/>
            <a:ext cx="10256521" cy="4802293"/>
          </a:xfrm>
        </p:spPr>
        <p:txBody>
          <a:bodyPr>
            <a:normAutofit/>
          </a:bodyPr>
          <a:lstStyle/>
          <a:p>
            <a:pPr>
              <a:buFont typeface="Wingdings" charset="2"/>
              <a:buChar char="q"/>
            </a:pPr>
            <a:r>
              <a:rPr lang="en-US" sz="2400" dirty="0" smtClean="0">
                <a:solidFill>
                  <a:schemeClr val="tx1"/>
                </a:solidFill>
              </a:rPr>
              <a:t> You </a:t>
            </a:r>
            <a:r>
              <a:rPr lang="en-US" sz="2400" dirty="0">
                <a:solidFill>
                  <a:schemeClr val="tx1"/>
                </a:solidFill>
              </a:rPr>
              <a:t>can also change the default slave agent port for </a:t>
            </a:r>
            <a:r>
              <a:rPr lang="en-US" sz="2400" dirty="0" err="1">
                <a:solidFill>
                  <a:schemeClr val="tx1"/>
                </a:solidFill>
              </a:rPr>
              <a:t>jenkins</a:t>
            </a:r>
            <a:r>
              <a:rPr lang="en-US" sz="2400" dirty="0">
                <a:solidFill>
                  <a:schemeClr val="tx1"/>
                </a:solidFill>
              </a:rPr>
              <a:t> </a:t>
            </a:r>
            <a:r>
              <a:rPr lang="en-US" sz="2400" dirty="0" smtClean="0">
                <a:solidFill>
                  <a:schemeClr val="tx1"/>
                </a:solidFill>
              </a:rPr>
              <a:t>by </a:t>
            </a:r>
            <a:r>
              <a:rPr lang="en-US" sz="2400" dirty="0">
                <a:solidFill>
                  <a:schemeClr val="tx1"/>
                </a:solidFill>
              </a:rPr>
              <a:t>defining </a:t>
            </a:r>
            <a:r>
              <a:rPr lang="en-US" sz="2400" dirty="0" smtClean="0">
                <a:solidFill>
                  <a:schemeClr val="tx1"/>
                </a:solidFill>
              </a:rPr>
              <a:t>      JENKINS_SLAVE_AGENT_PORT</a:t>
            </a:r>
            <a:r>
              <a:rPr lang="en-US" sz="2400" dirty="0">
                <a:solidFill>
                  <a:schemeClr val="tx1"/>
                </a:solidFill>
              </a:rPr>
              <a:t> in a sample </a:t>
            </a:r>
            <a:r>
              <a:rPr lang="en-US" sz="2400" dirty="0" err="1" smtClean="0">
                <a:solidFill>
                  <a:schemeClr val="tx1"/>
                </a:solidFill>
              </a:rPr>
              <a:t>Dockerfile</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Or, </a:t>
            </a:r>
            <a:r>
              <a:rPr lang="en-US" sz="2400" dirty="0">
                <a:solidFill>
                  <a:schemeClr val="tx1"/>
                </a:solidFill>
              </a:rPr>
              <a:t>as a parameter to </a:t>
            </a:r>
            <a:r>
              <a:rPr lang="en-US" sz="2400" dirty="0" err="1">
                <a:solidFill>
                  <a:schemeClr val="tx1"/>
                </a:solidFill>
              </a:rPr>
              <a:t>docker</a:t>
            </a:r>
            <a:r>
              <a:rPr lang="en-US" sz="2400" dirty="0">
                <a:solidFill>
                  <a:schemeClr val="tx1"/>
                </a:solidFill>
              </a:rPr>
              <a:t>,</a:t>
            </a:r>
          </a:p>
          <a:p>
            <a:pPr>
              <a:buFont typeface="Wingdings" charset="2"/>
              <a:buChar char="q"/>
            </a:pPr>
            <a:endParaRPr lang="en-US" sz="2400" dirty="0"/>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51</a:t>
            </a:fld>
            <a:endParaRPr lang="en-US" altLang="en-US"/>
          </a:p>
        </p:txBody>
      </p:sp>
      <p:sp>
        <p:nvSpPr>
          <p:cNvPr id="6" name="Content Placeholder 2"/>
          <p:cNvSpPr>
            <a:spLocks noGrp="1"/>
          </p:cNvSpPr>
          <p:nvPr/>
        </p:nvSpPr>
        <p:spPr>
          <a:xfrm>
            <a:off x="1905000" y="3352800"/>
            <a:ext cx="8382000" cy="1068494"/>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docker</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run --name </a:t>
            </a:r>
            <a:r>
              <a:rPr lang="en-US" sz="1800" dirty="0" err="1">
                <a:solidFill>
                  <a:schemeClr val="bg1"/>
                </a:solidFill>
                <a:latin typeface="Courier New" charset="0"/>
                <a:ea typeface="Courier New" charset="0"/>
                <a:cs typeface="Courier New" charset="0"/>
              </a:rPr>
              <a:t>myjenkins</a:t>
            </a:r>
            <a:r>
              <a:rPr lang="en-US" sz="1800" dirty="0">
                <a:solidFill>
                  <a:schemeClr val="bg1"/>
                </a:solidFill>
                <a:latin typeface="Courier New" charset="0"/>
                <a:ea typeface="Courier New" charset="0"/>
                <a:cs typeface="Courier New" charset="0"/>
              </a:rPr>
              <a:t> -p 8080:8080 -p </a:t>
            </a:r>
            <a:r>
              <a:rPr lang="en-US" sz="1800" dirty="0" smtClean="0">
                <a:solidFill>
                  <a:schemeClr val="bg1"/>
                </a:solidFill>
                <a:latin typeface="Courier New" charset="0"/>
                <a:ea typeface="Courier New" charset="0"/>
                <a:cs typeface="Courier New" charset="0"/>
              </a:rPr>
              <a:t>50001:50001 \ </a:t>
            </a:r>
          </a:p>
          <a:p>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err="1">
                <a:solidFill>
                  <a:schemeClr val="bg1"/>
                </a:solidFill>
                <a:latin typeface="Courier New" charset="0"/>
                <a:ea typeface="Courier New" charset="0"/>
                <a:cs typeface="Courier New" charset="0"/>
              </a:rPr>
              <a:t>env</a:t>
            </a:r>
            <a:r>
              <a:rPr lang="en-US" sz="1800" dirty="0">
                <a:solidFill>
                  <a:schemeClr val="bg1"/>
                </a:solidFill>
                <a:latin typeface="Courier New" charset="0"/>
                <a:ea typeface="Courier New" charset="0"/>
                <a:cs typeface="Courier New" charset="0"/>
              </a:rPr>
              <a:t> JENKINS_SLAVE_AGENT_PORT=50001 </a:t>
            </a:r>
            <a:r>
              <a:rPr lang="en-US" sz="1800" dirty="0" err="1">
                <a:solidFill>
                  <a:schemeClr val="bg1"/>
                </a:solidFill>
                <a:latin typeface="Courier New" charset="0"/>
                <a:ea typeface="Courier New" charset="0"/>
                <a:cs typeface="Courier New" charset="0"/>
              </a:rPr>
              <a:t>jenkins</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jenkins:lts</a:t>
            </a:r>
            <a:endParaRPr lang="en-US" sz="1800" b="1" dirty="0">
              <a:solidFill>
                <a:schemeClr val="bg1"/>
              </a:solidFill>
              <a:latin typeface="Courier New" charset="0"/>
              <a:ea typeface="Courier New" charset="0"/>
              <a:cs typeface="Courier New" charset="0"/>
            </a:endParaRPr>
          </a:p>
        </p:txBody>
      </p:sp>
      <p:sp>
        <p:nvSpPr>
          <p:cNvPr id="8" name="Content Placeholder 2"/>
          <p:cNvSpPr>
            <a:spLocks noGrp="1"/>
          </p:cNvSpPr>
          <p:nvPr/>
        </p:nvSpPr>
        <p:spPr>
          <a:xfrm>
            <a:off x="3581400" y="1912760"/>
            <a:ext cx="5036821" cy="75424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dirty="0">
                <a:latin typeface="Courier New" charset="0"/>
                <a:ea typeface="Courier New" charset="0"/>
                <a:cs typeface="Courier New" charset="0"/>
              </a:rPr>
              <a:t>FROM </a:t>
            </a:r>
            <a:r>
              <a:rPr lang="en-US" dirty="0" err="1">
                <a:latin typeface="Courier New" charset="0"/>
                <a:ea typeface="Courier New" charset="0"/>
                <a:cs typeface="Courier New" charset="0"/>
              </a:rPr>
              <a:t>jenkins</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jenkins:lts</a:t>
            </a:r>
            <a:r>
              <a:rPr lang="en-US" dirty="0">
                <a:latin typeface="Courier New" charset="0"/>
                <a:ea typeface="Courier New" charset="0"/>
                <a:cs typeface="Courier New" charset="0"/>
              </a:rPr>
              <a:t> </a:t>
            </a:r>
          </a:p>
          <a:p>
            <a:pPr marL="292608" lvl="1" indent="0">
              <a:buNone/>
            </a:pPr>
            <a:r>
              <a:rPr lang="en-US" dirty="0">
                <a:latin typeface="Courier New" charset="0"/>
                <a:ea typeface="Courier New" charset="0"/>
                <a:cs typeface="Courier New" charset="0"/>
              </a:rPr>
              <a:t>ENV JENKINS_SLAVE_AGENT_PORT 50001 </a:t>
            </a:r>
          </a:p>
        </p:txBody>
      </p:sp>
    </p:spTree>
    <p:extLst>
      <p:ext uri="{BB962C8B-B14F-4D97-AF65-F5344CB8AC3E}">
        <p14:creationId xmlns:p14="http://schemas.microsoft.com/office/powerpoint/2010/main" val="214492163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Jenkins </a:t>
            </a:r>
            <a:r>
              <a:rPr lang="en-US" dirty="0" smtClean="0"/>
              <a:t>Integration </a:t>
            </a:r>
            <a:r>
              <a:rPr lang="en-US" dirty="0"/>
              <a:t>-</a:t>
            </a:r>
            <a:r>
              <a:rPr lang="en-US" dirty="0" smtClean="0"/>
              <a:t> Build</a:t>
            </a:r>
            <a:endParaRPr lang="en-US" dirty="0"/>
          </a:p>
        </p:txBody>
      </p:sp>
      <p:sp>
        <p:nvSpPr>
          <p:cNvPr id="3" name="Content Placeholder 2"/>
          <p:cNvSpPr>
            <a:spLocks noGrp="1"/>
          </p:cNvSpPr>
          <p:nvPr>
            <p:ph idx="1"/>
          </p:nvPr>
        </p:nvSpPr>
        <p:spPr>
          <a:xfrm>
            <a:off x="1097279" y="1066801"/>
            <a:ext cx="10256521" cy="4802293"/>
          </a:xfrm>
        </p:spPr>
        <p:txBody>
          <a:bodyPr>
            <a:normAutofit/>
          </a:bodyPr>
          <a:lstStyle/>
          <a:p>
            <a:pPr>
              <a:buFont typeface="Wingdings" charset="2"/>
              <a:buChar char="q"/>
            </a:pPr>
            <a:r>
              <a:rPr lang="en-US" sz="2400" dirty="0" smtClean="0">
                <a:solidFill>
                  <a:schemeClr val="tx1"/>
                </a:solidFill>
              </a:rPr>
              <a:t> </a:t>
            </a:r>
            <a:r>
              <a:rPr lang="en-US" sz="2400" dirty="0">
                <a:solidFill>
                  <a:schemeClr val="tx1"/>
                </a:solidFill>
              </a:rPr>
              <a:t>Build with the </a:t>
            </a:r>
            <a:r>
              <a:rPr lang="en-US" sz="2400" dirty="0" smtClean="0">
                <a:solidFill>
                  <a:schemeClr val="tx1"/>
                </a:solidFill>
              </a:rPr>
              <a:t>usual:</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Tests are written using bats under the tests </a:t>
            </a:r>
            <a:r>
              <a:rPr lang="en-US" sz="2400" dirty="0" err="1" smtClean="0">
                <a:solidFill>
                  <a:schemeClr val="tx1"/>
                </a:solidFill>
              </a:rPr>
              <a:t>dir</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Bats can be easily installed with brew install bats on OS </a:t>
            </a:r>
            <a:r>
              <a:rPr lang="en-US" sz="2400" dirty="0" smtClean="0">
                <a:solidFill>
                  <a:schemeClr val="tx1"/>
                </a:solidFill>
              </a:rPr>
              <a:t>X</a:t>
            </a: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52</a:t>
            </a:fld>
            <a:endParaRPr lang="en-US" altLang="en-US"/>
          </a:p>
        </p:txBody>
      </p:sp>
      <p:sp>
        <p:nvSpPr>
          <p:cNvPr id="9" name="Content Placeholder 2"/>
          <p:cNvSpPr>
            <a:spLocks noGrp="1"/>
          </p:cNvSpPr>
          <p:nvPr/>
        </p:nvSpPr>
        <p:spPr>
          <a:xfrm>
            <a:off x="3505200" y="1524000"/>
            <a:ext cx="5105400" cy="457200"/>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800" smtClean="0">
                <a:solidFill>
                  <a:schemeClr val="bg1"/>
                </a:solidFill>
                <a:latin typeface="Courier New" charset="0"/>
                <a:ea typeface="Courier New" charset="0"/>
                <a:cs typeface="Courier New" charset="0"/>
              </a:rPr>
              <a:t>$  </a:t>
            </a:r>
            <a:r>
              <a:rPr lang="en-US" sz="1800" dirty="0" err="1" smtClean="0">
                <a:solidFill>
                  <a:schemeClr val="bg1"/>
                </a:solidFill>
                <a:latin typeface="Courier New" charset="0"/>
                <a:ea typeface="Courier New" charset="0"/>
                <a:cs typeface="Courier New" charset="0"/>
              </a:rPr>
              <a:t>docker</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build -t </a:t>
            </a:r>
            <a:r>
              <a:rPr lang="en-US" sz="1800" dirty="0" err="1">
                <a:solidFill>
                  <a:schemeClr val="bg1"/>
                </a:solidFill>
                <a:latin typeface="Courier New" charset="0"/>
                <a:ea typeface="Courier New" charset="0"/>
                <a:cs typeface="Courier New" charset="0"/>
              </a:rPr>
              <a:t>jenkins</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jenkins</a:t>
            </a:r>
            <a:r>
              <a:rPr lang="en-US" sz="1800" dirty="0">
                <a:solidFill>
                  <a:schemeClr val="bg1"/>
                </a:solidFill>
                <a:latin typeface="Courier New" charset="0"/>
                <a:ea typeface="Courier New" charset="0"/>
                <a:cs typeface="Courier New" charset="0"/>
              </a:rPr>
              <a:t> . </a:t>
            </a:r>
          </a:p>
        </p:txBody>
      </p:sp>
      <p:sp>
        <p:nvSpPr>
          <p:cNvPr id="10" name="Content Placeholder 2"/>
          <p:cNvSpPr>
            <a:spLocks noGrp="1"/>
          </p:cNvSpPr>
          <p:nvPr/>
        </p:nvSpPr>
        <p:spPr>
          <a:xfrm>
            <a:off x="2997210" y="3048000"/>
            <a:ext cx="6299190" cy="75424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Courier New" charset="0"/>
                <a:ea typeface="Courier New" charset="0"/>
                <a:cs typeface="Courier New" charset="0"/>
              </a:rPr>
              <a:t>DOCKERFILE=</a:t>
            </a:r>
            <a:r>
              <a:rPr lang="en-US" dirty="0" err="1">
                <a:latin typeface="Courier New" charset="0"/>
                <a:ea typeface="Courier New" charset="0"/>
                <a:cs typeface="Courier New" charset="0"/>
              </a:rPr>
              <a:t>Dockerfile</a:t>
            </a:r>
            <a:r>
              <a:rPr lang="en-US" dirty="0">
                <a:latin typeface="Courier New" charset="0"/>
                <a:ea typeface="Courier New" charset="0"/>
                <a:cs typeface="Courier New" charset="0"/>
              </a:rPr>
              <a:t> bats tests </a:t>
            </a:r>
          </a:p>
          <a:p>
            <a:r>
              <a:rPr lang="en-US" dirty="0">
                <a:latin typeface="Courier New" charset="0"/>
                <a:ea typeface="Courier New" charset="0"/>
                <a:cs typeface="Courier New" charset="0"/>
              </a:rPr>
              <a:t>DOCKERFILE=</a:t>
            </a:r>
            <a:r>
              <a:rPr lang="en-US" dirty="0" err="1">
                <a:latin typeface="Courier New" charset="0"/>
                <a:ea typeface="Courier New" charset="0"/>
                <a:cs typeface="Courier New" charset="0"/>
              </a:rPr>
              <a:t>Dockerfile</a:t>
            </a:r>
            <a:r>
              <a:rPr lang="en-US" dirty="0">
                <a:latin typeface="Courier New" charset="0"/>
                <a:ea typeface="Courier New" charset="0"/>
                <a:cs typeface="Courier New" charset="0"/>
              </a:rPr>
              <a:t>-alpine bats tests </a:t>
            </a:r>
          </a:p>
        </p:txBody>
      </p:sp>
    </p:spTree>
    <p:extLst>
      <p:ext uri="{BB962C8B-B14F-4D97-AF65-F5344CB8AC3E}">
        <p14:creationId xmlns:p14="http://schemas.microsoft.com/office/powerpoint/2010/main" val="97939778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Monitoring Containers</a:t>
            </a:r>
            <a:endParaRPr lang="en-US" dirty="0"/>
          </a:p>
        </p:txBody>
      </p:sp>
    </p:spTree>
    <p:extLst>
      <p:ext uri="{BB962C8B-B14F-4D97-AF65-F5344CB8AC3E}">
        <p14:creationId xmlns:p14="http://schemas.microsoft.com/office/powerpoint/2010/main" val="16117841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Monitoring Containers</a:t>
            </a:r>
            <a:endParaRPr lang="en-US" dirty="0"/>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smtClean="0"/>
              <a:t> There are several common, simple ways to monitor containers</a:t>
            </a:r>
          </a:p>
          <a:p>
            <a:pPr marL="0" indent="0">
              <a:buNone/>
            </a:pPr>
            <a:r>
              <a:rPr lang="en-US" sz="2400" b="1" dirty="0"/>
              <a:t> </a:t>
            </a:r>
            <a:r>
              <a:rPr lang="en-US" sz="2400" b="1" dirty="0" smtClean="0"/>
              <a:t>Docker CLI</a:t>
            </a:r>
          </a:p>
          <a:p>
            <a:pPr>
              <a:buFont typeface="Wingdings" charset="2"/>
              <a:buChar char="q"/>
            </a:pPr>
            <a:r>
              <a:rPr lang="en-US" sz="2400" dirty="0"/>
              <a:t> </a:t>
            </a:r>
            <a:r>
              <a:rPr lang="en-US" sz="2400" dirty="0" smtClean="0"/>
              <a:t>One of the first monitor tactics is learn early, when we learn to run </a:t>
            </a:r>
            <a:r>
              <a:rPr lang="en-US" sz="2400" dirty="0" err="1" smtClean="0">
                <a:latin typeface="Courier New" charset="0"/>
                <a:ea typeface="Courier New" charset="0"/>
                <a:cs typeface="Courier New" charset="0"/>
              </a:rPr>
              <a:t>docker</a:t>
            </a:r>
            <a:r>
              <a:rPr lang="en-US" sz="2400" dirty="0" smtClean="0">
                <a:latin typeface="Courier New" charset="0"/>
                <a:ea typeface="Courier New" charset="0"/>
                <a:cs typeface="Courier New" charset="0"/>
              </a:rPr>
              <a:t> stat</a:t>
            </a:r>
            <a:r>
              <a:rPr lang="en-US" sz="2400" dirty="0"/>
              <a:t>!</a:t>
            </a:r>
            <a:endParaRPr lang="en-US" sz="2400" dirty="0" smtClean="0"/>
          </a:p>
          <a:p>
            <a:pPr>
              <a:buFont typeface="Wingdings" charset="2"/>
              <a:buChar char="q"/>
            </a:pPr>
            <a:r>
              <a:rPr lang="en-US" sz="2400" dirty="0"/>
              <a:t> </a:t>
            </a:r>
            <a:r>
              <a:rPr lang="en-US" sz="2400" dirty="0" smtClean="0"/>
              <a:t>The </a:t>
            </a:r>
            <a:r>
              <a:rPr lang="en-US" sz="2400" dirty="0"/>
              <a:t>output is continually </a:t>
            </a:r>
            <a:r>
              <a:rPr lang="en-US" sz="2400" dirty="0" smtClean="0"/>
              <a:t>updated; It shows:</a:t>
            </a:r>
          </a:p>
          <a:p>
            <a:pPr lvl="1">
              <a:buFont typeface="Arial" charset="0"/>
              <a:buChar char="•"/>
            </a:pPr>
            <a:r>
              <a:rPr lang="en-US" sz="2000" dirty="0" smtClean="0"/>
              <a:t> Container name</a:t>
            </a:r>
          </a:p>
          <a:p>
            <a:pPr lvl="1">
              <a:buFont typeface="Arial" charset="0"/>
              <a:buChar char="•"/>
            </a:pPr>
            <a:r>
              <a:rPr lang="en-US" sz="2000" dirty="0"/>
              <a:t> </a:t>
            </a:r>
            <a:r>
              <a:rPr lang="en-US" sz="2000" dirty="0" smtClean="0"/>
              <a:t>Percent </a:t>
            </a:r>
            <a:r>
              <a:rPr lang="en-US" sz="2000" dirty="0"/>
              <a:t>CPU </a:t>
            </a:r>
            <a:r>
              <a:rPr lang="en-US" sz="2000" dirty="0" smtClean="0"/>
              <a:t>utilization </a:t>
            </a:r>
          </a:p>
          <a:p>
            <a:pPr lvl="1">
              <a:buFont typeface="Arial" charset="0"/>
              <a:buChar char="•"/>
            </a:pPr>
            <a:r>
              <a:rPr lang="en-US" sz="2000" dirty="0"/>
              <a:t> </a:t>
            </a:r>
            <a:r>
              <a:rPr lang="en-US" sz="2000" dirty="0" smtClean="0"/>
              <a:t>Total </a:t>
            </a:r>
            <a:r>
              <a:rPr lang="en-US" sz="2000" dirty="0"/>
              <a:t>memory usage vs amount available to the </a:t>
            </a:r>
            <a:r>
              <a:rPr lang="en-US" sz="2000" dirty="0" smtClean="0"/>
              <a:t>container </a:t>
            </a:r>
          </a:p>
          <a:p>
            <a:pPr lvl="1">
              <a:buFont typeface="Arial" charset="0"/>
              <a:buChar char="•"/>
            </a:pPr>
            <a:r>
              <a:rPr lang="en-US" sz="2000" dirty="0"/>
              <a:t> </a:t>
            </a:r>
            <a:r>
              <a:rPr lang="en-US" sz="2000" dirty="0" smtClean="0"/>
              <a:t>Percent </a:t>
            </a:r>
            <a:r>
              <a:rPr lang="en-US" sz="2000" dirty="0"/>
              <a:t>memory </a:t>
            </a:r>
            <a:r>
              <a:rPr lang="en-US" sz="2000" dirty="0" smtClean="0"/>
              <a:t>utilization </a:t>
            </a:r>
          </a:p>
          <a:p>
            <a:pPr lvl="1">
              <a:buFont typeface="Arial" charset="0"/>
              <a:buChar char="•"/>
            </a:pPr>
            <a:r>
              <a:rPr lang="en-US" sz="2000" dirty="0"/>
              <a:t> </a:t>
            </a:r>
            <a:r>
              <a:rPr lang="en-US" sz="2000" dirty="0" smtClean="0"/>
              <a:t>Network activity </a:t>
            </a:r>
          </a:p>
          <a:p>
            <a:pPr lvl="1">
              <a:buFont typeface="Arial" charset="0"/>
              <a:buChar char="•"/>
            </a:pPr>
            <a:r>
              <a:rPr lang="en-US" sz="2000" dirty="0"/>
              <a:t> </a:t>
            </a:r>
            <a:r>
              <a:rPr lang="en-US" sz="2000" dirty="0" smtClean="0"/>
              <a:t>Disk activity </a:t>
            </a:r>
          </a:p>
          <a:p>
            <a:pPr lvl="1">
              <a:buFont typeface="Arial" charset="0"/>
              <a:buChar char="•"/>
            </a:pPr>
            <a:r>
              <a:rPr lang="en-US" sz="2000" dirty="0" smtClean="0"/>
              <a:t>PIDS</a:t>
            </a:r>
            <a:r>
              <a:rPr lang="en-US" sz="2000" dirty="0"/>
              <a:t>??</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54</a:t>
            </a:fld>
            <a:endParaRPr lang="en-US" altLang="en-US"/>
          </a:p>
        </p:txBody>
      </p:sp>
    </p:spTree>
    <p:extLst>
      <p:ext uri="{BB962C8B-B14F-4D97-AF65-F5344CB8AC3E}">
        <p14:creationId xmlns:p14="http://schemas.microsoft.com/office/powerpoint/2010/main" val="361071930"/>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Monitoring Containers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Doc</a:t>
            </a: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55</a:t>
            </a:fld>
            <a:endParaRPr lang="en-US" altLang="en-US"/>
          </a:p>
        </p:txBody>
      </p:sp>
      <p:sp>
        <p:nvSpPr>
          <p:cNvPr id="6" name="Content Placeholder 2"/>
          <p:cNvSpPr>
            <a:spLocks noGrp="1"/>
          </p:cNvSpPr>
          <p:nvPr/>
        </p:nvSpPr>
        <p:spPr>
          <a:xfrm>
            <a:off x="1219200" y="3054928"/>
            <a:ext cx="4279336" cy="41376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template</a:t>
            </a:r>
            <a:endParaRPr lang="en-US" sz="2400"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1219200" y="3815599"/>
            <a:ext cx="2674482" cy="487563"/>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solidFill>
                  <a:schemeClr val="tx1"/>
                </a:solidFill>
                <a:latin typeface="Courier New" charset="0"/>
                <a:ea typeface="Courier New" charset="0"/>
                <a:cs typeface="Courier New" charset="0"/>
              </a:rPr>
              <a:t>xx.xxx.xx.x</a:t>
            </a:r>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97802189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Monitoring Containers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 Docker Remote API</a:t>
            </a:r>
          </a:p>
          <a:p>
            <a:pPr>
              <a:buFont typeface="Wingdings" charset="2"/>
              <a:buChar char="q"/>
            </a:pPr>
            <a:r>
              <a:rPr lang="en-US" sz="2400" b="1" dirty="0"/>
              <a:t> </a:t>
            </a:r>
            <a:r>
              <a:rPr lang="en-US" sz="2400" dirty="0">
                <a:solidFill>
                  <a:schemeClr val="tx1"/>
                </a:solidFill>
              </a:rPr>
              <a:t>Docker Remote API provides a lot more details about the health of the </a:t>
            </a:r>
            <a:r>
              <a:rPr lang="en-US" sz="2400" dirty="0" smtClean="0">
                <a:solidFill>
                  <a:schemeClr val="tx1"/>
                </a:solidFill>
              </a:rPr>
              <a:t>container</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It can be invoked using the following format</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On Docker for Mac, enabling remote HTTP API still requires a few </a:t>
            </a:r>
            <a:r>
              <a:rPr lang="en-US" sz="2400" dirty="0" smtClean="0">
                <a:solidFill>
                  <a:schemeClr val="tx1"/>
                </a:solidFill>
              </a:rPr>
              <a:t>steps</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So this command uses the --</a:t>
            </a:r>
            <a:r>
              <a:rPr lang="en-US" sz="2400" dirty="0" err="1">
                <a:solidFill>
                  <a:schemeClr val="tx1"/>
                </a:solidFill>
              </a:rPr>
              <a:t>unix</a:t>
            </a:r>
            <a:r>
              <a:rPr lang="en-US" sz="2400" dirty="0">
                <a:solidFill>
                  <a:schemeClr val="tx1"/>
                </a:solidFill>
              </a:rPr>
              <a:t>-socket option to invoke the Remote API.</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56</a:t>
            </a:fld>
            <a:endParaRPr lang="en-US" altLang="en-US"/>
          </a:p>
        </p:txBody>
      </p:sp>
      <p:sp>
        <p:nvSpPr>
          <p:cNvPr id="6" name="Content Placeholder 2"/>
          <p:cNvSpPr>
            <a:spLocks noGrp="1"/>
          </p:cNvSpPr>
          <p:nvPr/>
        </p:nvSpPr>
        <p:spPr>
          <a:xfrm>
            <a:off x="2796539" y="2895600"/>
            <a:ext cx="6598921" cy="691399"/>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200"/>
              </a:spcBef>
              <a:buNone/>
            </a:pPr>
            <a:r>
              <a:rPr lang="en-US" sz="1800" dirty="0" smtClean="0">
                <a:solidFill>
                  <a:schemeClr val="bg1"/>
                </a:solidFill>
                <a:latin typeface="Courier New" charset="0"/>
                <a:ea typeface="Courier New" charset="0"/>
                <a:cs typeface="Courier New" charset="0"/>
              </a:rPr>
              <a:t> $  curl </a:t>
            </a:r>
            <a:r>
              <a:rPr lang="en-US" sz="1800" dirty="0">
                <a:solidFill>
                  <a:schemeClr val="bg1"/>
                </a:solidFill>
                <a:latin typeface="Courier New" charset="0"/>
                <a:ea typeface="Courier New" charset="0"/>
                <a:cs typeface="Courier New" charset="0"/>
              </a:rPr>
              <a:t>--</a:t>
            </a:r>
            <a:r>
              <a:rPr lang="en-US" sz="1800" dirty="0" err="1">
                <a:solidFill>
                  <a:schemeClr val="bg1"/>
                </a:solidFill>
                <a:latin typeface="Courier New" charset="0"/>
                <a:ea typeface="Courier New" charset="0"/>
                <a:cs typeface="Courier New" charset="0"/>
              </a:rPr>
              <a:t>unix</a:t>
            </a:r>
            <a:r>
              <a:rPr lang="en-US" sz="1800" dirty="0">
                <a:solidFill>
                  <a:schemeClr val="bg1"/>
                </a:solidFill>
                <a:latin typeface="Courier New" charset="0"/>
                <a:ea typeface="Courier New" charset="0"/>
                <a:cs typeface="Courier New" charset="0"/>
              </a:rPr>
              <a:t>-socket /</a:t>
            </a:r>
            <a:r>
              <a:rPr lang="en-US" sz="1800" dirty="0" err="1" smtClean="0">
                <a:solidFill>
                  <a:schemeClr val="bg1"/>
                </a:solidFill>
                <a:latin typeface="Courier New" charset="0"/>
                <a:ea typeface="Courier New" charset="0"/>
                <a:cs typeface="Courier New" charset="0"/>
              </a:rPr>
              <a:t>var</a:t>
            </a:r>
            <a:r>
              <a:rPr lang="en-US" sz="1800" dirty="0" smtClean="0">
                <a:solidFill>
                  <a:schemeClr val="bg1"/>
                </a:solidFill>
                <a:latin typeface="Courier New" charset="0"/>
                <a:ea typeface="Courier New" charset="0"/>
                <a:cs typeface="Courier New" charset="0"/>
              </a:rPr>
              <a:t>/run/</a:t>
            </a:r>
            <a:r>
              <a:rPr lang="en-US" sz="1800" dirty="0" err="1" smtClean="0">
                <a:solidFill>
                  <a:schemeClr val="bg1"/>
                </a:solidFill>
                <a:latin typeface="Courier New" charset="0"/>
                <a:ea typeface="Courier New" charset="0"/>
                <a:cs typeface="Courier New" charset="0"/>
              </a:rPr>
              <a:t>docker.sock</a:t>
            </a:r>
            <a:r>
              <a:rPr lang="en-US" sz="1800" dirty="0" smtClean="0">
                <a:solidFill>
                  <a:schemeClr val="bg1"/>
                </a:solidFill>
                <a:latin typeface="Courier New" charset="0"/>
                <a:ea typeface="Courier New" charset="0"/>
                <a:cs typeface="Courier New" charset="0"/>
              </a:rPr>
              <a:t>  \    </a:t>
            </a:r>
          </a:p>
          <a:p>
            <a:pPr marL="0" indent="0">
              <a:spcBef>
                <a:spcPts val="200"/>
              </a:spcBef>
              <a:buNone/>
            </a:pPr>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http</a:t>
            </a:r>
            <a:r>
              <a:rPr lang="en-US" sz="1800" dirty="0">
                <a:solidFill>
                  <a:schemeClr val="bg1"/>
                </a:solidFill>
                <a:latin typeface="Courier New" charset="0"/>
                <a:ea typeface="Courier New" charset="0"/>
                <a:cs typeface="Courier New" charset="0"/>
              </a:rPr>
              <a:t>://localhost/containers/&lt;name&gt;/stats</a:t>
            </a:r>
          </a:p>
        </p:txBody>
      </p:sp>
    </p:spTree>
    <p:extLst>
      <p:ext uri="{BB962C8B-B14F-4D97-AF65-F5344CB8AC3E}">
        <p14:creationId xmlns:p14="http://schemas.microsoft.com/office/powerpoint/2010/main" val="51715206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Monitoring Containers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 Docker Remote API</a:t>
            </a:r>
          </a:p>
          <a:p>
            <a:pPr>
              <a:buFont typeface="Wingdings" charset="2"/>
              <a:buChar char="q"/>
            </a:pPr>
            <a:r>
              <a:rPr lang="en-US" sz="2400" b="1" dirty="0" smtClean="0"/>
              <a:t> </a:t>
            </a:r>
            <a:r>
              <a:rPr lang="en-US" sz="2400" dirty="0">
                <a:solidFill>
                  <a:schemeClr val="tx1"/>
                </a:solidFill>
              </a:rPr>
              <a:t>A specific invocation for a container can be done as</a:t>
            </a:r>
            <a:r>
              <a:rPr lang="en-US" sz="2400" dirty="0" smtClean="0">
                <a:solidFill>
                  <a:schemeClr val="tx1"/>
                </a:solidFill>
              </a:rPr>
              <a: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It will show the output:</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57</a:t>
            </a:fld>
            <a:endParaRPr lang="en-US" altLang="en-US"/>
          </a:p>
        </p:txBody>
      </p:sp>
      <p:sp>
        <p:nvSpPr>
          <p:cNvPr id="6" name="Content Placeholder 2"/>
          <p:cNvSpPr>
            <a:spLocks noGrp="1"/>
          </p:cNvSpPr>
          <p:nvPr/>
        </p:nvSpPr>
        <p:spPr>
          <a:xfrm>
            <a:off x="1219200" y="2057400"/>
            <a:ext cx="9753600" cy="732506"/>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dirty="0" smtClean="0">
                <a:solidFill>
                  <a:schemeClr val="bg1"/>
                </a:solidFill>
                <a:latin typeface="Courier New" charset="0"/>
                <a:ea typeface="Courier New" charset="0"/>
                <a:cs typeface="Courier New" charset="0"/>
              </a:rPr>
              <a:t>$  curl </a:t>
            </a:r>
            <a:r>
              <a:rPr lang="en-US" dirty="0">
                <a:solidFill>
                  <a:schemeClr val="bg1"/>
                </a:solidFill>
                <a:latin typeface="Courier New" charset="0"/>
                <a:ea typeface="Courier New" charset="0"/>
                <a:cs typeface="Courier New" charset="0"/>
              </a:rPr>
              <a:t>--</a:t>
            </a:r>
            <a:r>
              <a:rPr lang="en-US" dirty="0" err="1">
                <a:solidFill>
                  <a:schemeClr val="bg1"/>
                </a:solidFill>
                <a:latin typeface="Courier New" charset="0"/>
                <a:ea typeface="Courier New" charset="0"/>
                <a:cs typeface="Courier New" charset="0"/>
              </a:rPr>
              <a:t>unix</a:t>
            </a:r>
            <a:r>
              <a:rPr lang="en-US" dirty="0">
                <a:solidFill>
                  <a:schemeClr val="bg1"/>
                </a:solidFill>
                <a:latin typeface="Courier New" charset="0"/>
                <a:ea typeface="Courier New" charset="0"/>
                <a:cs typeface="Courier New" charset="0"/>
              </a:rPr>
              <a:t>-socket /</a:t>
            </a:r>
            <a:r>
              <a:rPr lang="en-US" dirty="0" err="1">
                <a:solidFill>
                  <a:schemeClr val="bg1"/>
                </a:solidFill>
                <a:latin typeface="Courier New" charset="0"/>
                <a:ea typeface="Courier New" charset="0"/>
                <a:cs typeface="Courier New" charset="0"/>
              </a:rPr>
              <a:t>var</a:t>
            </a:r>
            <a:r>
              <a:rPr lang="en-US" dirty="0">
                <a:solidFill>
                  <a:schemeClr val="bg1"/>
                </a:solidFill>
                <a:latin typeface="Courier New" charset="0"/>
                <a:ea typeface="Courier New" charset="0"/>
                <a:cs typeface="Courier New" charset="0"/>
              </a:rPr>
              <a:t>/run/</a:t>
            </a:r>
            <a:r>
              <a:rPr lang="en-US" dirty="0" err="1">
                <a:solidFill>
                  <a:schemeClr val="bg1"/>
                </a:solidFill>
                <a:latin typeface="Courier New" charset="0"/>
                <a:ea typeface="Courier New" charset="0"/>
                <a:cs typeface="Courier New" charset="0"/>
              </a:rPr>
              <a:t>docker.sock</a:t>
            </a:r>
            <a:r>
              <a:rPr lang="en-US" dirty="0">
                <a:solidFill>
                  <a:schemeClr val="bg1"/>
                </a:solidFill>
                <a:latin typeface="Courier New" charset="0"/>
                <a:ea typeface="Courier New" charset="0"/>
                <a:cs typeface="Courier New" charset="0"/>
              </a:rPr>
              <a:t> </a:t>
            </a:r>
            <a:endParaRPr lang="en-US" dirty="0" smtClean="0">
              <a:solidFill>
                <a:schemeClr val="bg1"/>
              </a:solidFill>
              <a:latin typeface="Courier New" charset="0"/>
              <a:ea typeface="Courier New" charset="0"/>
              <a:cs typeface="Courier New" charset="0"/>
            </a:endParaRPr>
          </a:p>
          <a:p>
            <a:pPr marL="292608" lvl="1" indent="0">
              <a:buNone/>
            </a:pPr>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  http</a:t>
            </a:r>
            <a:r>
              <a:rPr lang="en-US" dirty="0">
                <a:solidFill>
                  <a:schemeClr val="bg1"/>
                </a:solidFill>
                <a:latin typeface="Courier New" charset="0"/>
                <a:ea typeface="Courier New" charset="0"/>
                <a:cs typeface="Courier New" charset="0"/>
              </a:rPr>
              <a:t>://localhost/containers/web.1.bg1dcwagl9tzz0azuegxzoys8/stats</a:t>
            </a:r>
          </a:p>
        </p:txBody>
      </p:sp>
      <p:sp>
        <p:nvSpPr>
          <p:cNvPr id="7" name="Content Placeholder 2"/>
          <p:cNvSpPr>
            <a:spLocks noGrp="1"/>
          </p:cNvSpPr>
          <p:nvPr/>
        </p:nvSpPr>
        <p:spPr>
          <a:xfrm>
            <a:off x="1219200" y="3581401"/>
            <a:ext cx="9753600" cy="1981199"/>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tx1"/>
                </a:solidFill>
                <a:latin typeface="Courier New" charset="0"/>
                <a:ea typeface="Courier New" charset="0"/>
                <a:cs typeface="Courier New" charset="0"/>
              </a:rPr>
              <a:t>{"read":"2017-10-13T14:08:38.045217731Z","preread":"0001-01-01T00:00:00Z","pids_stats":{"current":51},"</a:t>
            </a:r>
            <a:r>
              <a:rPr lang="en-US" sz="1400" dirty="0" err="1">
                <a:solidFill>
                  <a:schemeClr val="tx1"/>
                </a:solidFill>
                <a:latin typeface="Courier New" charset="0"/>
                <a:ea typeface="Courier New" charset="0"/>
                <a:cs typeface="Courier New" charset="0"/>
              </a:rPr>
              <a:t>blkio_stats</a:t>
            </a:r>
            <a:r>
              <a:rPr lang="en-US" sz="1400" dirty="0">
                <a:solidFill>
                  <a:schemeClr val="tx1"/>
                </a:solidFill>
                <a:latin typeface="Courier New" charset="0"/>
                <a:ea typeface="Courier New" charset="0"/>
                <a:cs typeface="Courier New" charset="0"/>
              </a:rPr>
              <a:t>":{"</a:t>
            </a:r>
            <a:r>
              <a:rPr lang="en-US" sz="1400" dirty="0" err="1">
                <a:solidFill>
                  <a:schemeClr val="tx1"/>
                </a:solidFill>
                <a:latin typeface="Courier New" charset="0"/>
                <a:ea typeface="Courier New" charset="0"/>
                <a:cs typeface="Courier New" charset="0"/>
              </a:rPr>
              <a:t>io_service_bytes_recursive</a:t>
            </a:r>
            <a:r>
              <a:rPr lang="en-US" sz="1400" dirty="0">
                <a:solidFill>
                  <a:schemeClr val="tx1"/>
                </a:solidFill>
                <a:latin typeface="Courier New" charset="0"/>
                <a:ea typeface="Courier New" charset="0"/>
                <a:cs typeface="Courier New" charset="0"/>
              </a:rPr>
              <a:t>":[{"major":8,"minor":0,"op":"Read","value":0},{"major":8,"minor":0,"op":"Write","value":4096},{"major":8,"minor":0,"op":"Sync","value":0},{"major":8,"minor":0,"op":"Async","value":4096},{"major":8,"minor":0,"op":"Total","value":4096}],"</a:t>
            </a:r>
            <a:r>
              <a:rPr lang="en-US" sz="1400" dirty="0" err="1">
                <a:solidFill>
                  <a:schemeClr val="tx1"/>
                </a:solidFill>
                <a:latin typeface="Courier New" charset="0"/>
                <a:ea typeface="Courier New" charset="0"/>
                <a:cs typeface="Courier New" charset="0"/>
              </a:rPr>
              <a:t>io_serviced_recursive</a:t>
            </a:r>
            <a:r>
              <a:rPr lang="en-US" sz="1400" dirty="0">
                <a:solidFill>
                  <a:schemeClr val="tx1"/>
                </a:solidFill>
                <a:latin typeface="Courier New" charset="0"/>
                <a:ea typeface="Courier New" charset="0"/>
                <a:cs typeface="Courier New" charset="0"/>
              </a:rPr>
              <a:t>":[{"major":8,"minor":0,"op":"Read","value":0},{"major":8,"minor":0,"op":"Write","value":1},{"major":8,"minor":0,"op":"Sync","value":0},{"major":8,"minor":0,"op":"Async","value":1},{"major":8,"minor":0,"op":"Total","value":1}],"</a:t>
            </a:r>
            <a:r>
              <a:rPr lang="en-US" sz="1400" dirty="0" err="1">
                <a:solidFill>
                  <a:schemeClr val="tx1"/>
                </a:solidFill>
                <a:latin typeface="Courier New" charset="0"/>
                <a:ea typeface="Courier New" charset="0"/>
                <a:cs typeface="Courier New" charset="0"/>
              </a:rPr>
              <a:t>io_queue_recursive</a:t>
            </a:r>
            <a:r>
              <a:rPr lang="en-US" sz="1400" dirty="0">
                <a:solidFill>
                  <a:schemeClr val="tx1"/>
                </a:solidFill>
                <a:latin typeface="Courier New" charset="0"/>
                <a:ea typeface="Courier New" charset="0"/>
                <a:cs typeface="Courier New" charset="0"/>
              </a:rPr>
              <a:t>":[],"</a:t>
            </a:r>
            <a:r>
              <a:rPr lang="en-US" sz="1400" dirty="0" err="1">
                <a:solidFill>
                  <a:schemeClr val="tx1"/>
                </a:solidFill>
                <a:latin typeface="Courier New" charset="0"/>
                <a:ea typeface="Courier New" charset="0"/>
                <a:cs typeface="Courier New" charset="0"/>
              </a:rPr>
              <a:t>io_service_time_recursive</a:t>
            </a:r>
            <a:r>
              <a:rPr lang="en-US" sz="1400" dirty="0">
                <a:solidFill>
                  <a:schemeClr val="tx1"/>
                </a:solidFill>
                <a:latin typeface="Courier New" charset="0"/>
                <a:ea typeface="Courier New" charset="0"/>
                <a:cs typeface="Courier New" charset="0"/>
              </a:rPr>
              <a:t>":[],"</a:t>
            </a:r>
            <a:r>
              <a:rPr lang="en-US" sz="1400" dirty="0" err="1">
                <a:solidFill>
                  <a:schemeClr val="tx1"/>
                </a:solidFill>
                <a:latin typeface="Courier New" charset="0"/>
                <a:ea typeface="Courier New" charset="0"/>
                <a:cs typeface="Courier New" charset="0"/>
              </a:rPr>
              <a:t>io_wait_time_recursive</a:t>
            </a:r>
            <a:r>
              <a:rPr lang="en-US" sz="1400" dirty="0">
                <a:solidFill>
                  <a:schemeClr val="tx1"/>
                </a:solidFill>
                <a:latin typeface="Courier New" charset="0"/>
                <a:ea typeface="Courier New" charset="0"/>
                <a:cs typeface="Courier New" charset="0"/>
              </a:rPr>
              <a:t>":[],"</a:t>
            </a:r>
            <a:r>
              <a:rPr lang="en-US" sz="1400" dirty="0" err="1">
                <a:solidFill>
                  <a:schemeClr val="tx1"/>
                </a:solidFill>
                <a:latin typeface="Courier New" charset="0"/>
                <a:ea typeface="Courier New" charset="0"/>
                <a:cs typeface="Courier New" charset="0"/>
              </a:rPr>
              <a:t>io_merged_recursive</a:t>
            </a:r>
            <a:r>
              <a:rPr lang="en-US" sz="1400" dirty="0">
                <a:solidFill>
                  <a:schemeClr val="tx1"/>
                </a:solidFill>
                <a:latin typeface="Courier New" charset="0"/>
                <a:ea typeface="Courier New" charset="0"/>
                <a:cs typeface="Courier New" charset="0"/>
              </a:rPr>
              <a:t>":[],"</a:t>
            </a:r>
            <a:r>
              <a:rPr lang="en-US" sz="1400" dirty="0" err="1">
                <a:solidFill>
                  <a:schemeClr val="tx1"/>
                </a:solidFill>
                <a:latin typeface="Courier New" charset="0"/>
                <a:ea typeface="Courier New" charset="0"/>
                <a:cs typeface="Courier New" charset="0"/>
              </a:rPr>
              <a:t>io_time_recursive</a:t>
            </a:r>
            <a:r>
              <a:rPr lang="en-US" sz="1400" dirty="0">
                <a:solidFill>
                  <a:schemeClr val="tx1"/>
                </a:solidFill>
                <a:latin typeface="Courier New" charset="0"/>
                <a:ea typeface="Courier New" charset="0"/>
                <a:cs typeface="Courier New" charset="0"/>
              </a:rPr>
              <a:t>":[],"</a:t>
            </a:r>
            <a:r>
              <a:rPr lang="en-US" sz="1400" dirty="0" err="1">
                <a:solidFill>
                  <a:schemeClr val="tx1"/>
                </a:solidFill>
                <a:latin typeface="Courier New" charset="0"/>
                <a:ea typeface="Courier New" charset="0"/>
                <a:cs typeface="Courier New" charset="0"/>
              </a:rPr>
              <a:t>sectors_recursive</a:t>
            </a:r>
            <a:r>
              <a:rPr lang="en-US" sz="1400" dirty="0">
                <a:solidFill>
                  <a:schemeClr val="tx1"/>
                </a:solidFill>
                <a:latin typeface="Courier New" charset="0"/>
                <a:ea typeface="Courier New" charset="0"/>
                <a:cs typeface="Courier New" charset="0"/>
              </a:rPr>
              <a:t>":[]},"num_procs":0,"storage_stats":{},"</a:t>
            </a:r>
            <a:r>
              <a:rPr lang="en-US" sz="1400" dirty="0" err="1">
                <a:solidFill>
                  <a:schemeClr val="tx1"/>
                </a:solidFill>
                <a:latin typeface="Courier New" charset="0"/>
                <a:ea typeface="Courier New" charset="0"/>
                <a:cs typeface="Courier New" charset="0"/>
              </a:rPr>
              <a:t>cpu_stats</a:t>
            </a:r>
            <a:r>
              <a:rPr lang="en-US" sz="1400" dirty="0">
                <a:solidFill>
                  <a:schemeClr val="tx1"/>
                </a:solidFill>
                <a:latin typeface="Courier New" charset="0"/>
                <a:ea typeface="Courier New" charset="0"/>
                <a:cs typeface="Courier New" charset="0"/>
              </a:rPr>
              <a:t>":{"</a:t>
            </a:r>
            <a:r>
              <a:rPr lang="en-US" sz="1400" dirty="0" err="1" smtClean="0">
                <a:solidFill>
                  <a:schemeClr val="tx1"/>
                </a:solidFill>
                <a:latin typeface="Courier New" charset="0"/>
                <a:ea typeface="Courier New" charset="0"/>
                <a:cs typeface="Courier New" charset="0"/>
              </a:rPr>
              <a:t>cpu_usage</a:t>
            </a:r>
            <a:r>
              <a:rPr lang="en-US" sz="1400" dirty="0" smtClean="0">
                <a:solidFill>
                  <a:schemeClr val="tx1"/>
                </a:solidFill>
                <a:latin typeface="Courier New" charset="0"/>
                <a:ea typeface="Courier New" charset="0"/>
                <a:cs typeface="Courier New" charset="0"/>
              </a:rPr>
              <a:t>. . .</a:t>
            </a:r>
            <a:endParaRPr lang="en-US" sz="1400" dirty="0">
              <a:solidFill>
                <a:schemeClr val="tx1"/>
              </a:solidFill>
              <a:latin typeface="Courier New" charset="0"/>
              <a:ea typeface="Courier New" charset="0"/>
              <a:cs typeface="Courier New" charset="0"/>
            </a:endParaRPr>
          </a:p>
        </p:txBody>
      </p:sp>
      <p:sp>
        <p:nvSpPr>
          <p:cNvPr id="8" name="Content Placeholder 2"/>
          <p:cNvSpPr>
            <a:spLocks noGrp="1"/>
          </p:cNvSpPr>
          <p:nvPr/>
        </p:nvSpPr>
        <p:spPr>
          <a:xfrm>
            <a:off x="990600" y="5257800"/>
            <a:ext cx="3019414" cy="609600"/>
          </a:xfrm>
          <a:prstGeom prst="rect">
            <a:avLst/>
          </a:prstGeom>
          <a:solidFill>
            <a:schemeClr val="accent5">
              <a:lumMod val="20000"/>
              <a:lumOff val="8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800" b="1" dirty="0" smtClean="0">
                <a:solidFill>
                  <a:schemeClr val="tx1"/>
                </a:solidFill>
              </a:rPr>
              <a:t>Reference: </a:t>
            </a:r>
            <a:r>
              <a:rPr lang="en-US" sz="1800" b="1" dirty="0" smtClean="0">
                <a:solidFill>
                  <a:schemeClr val="tx1"/>
                </a:solidFill>
                <a:latin typeface="Courier New" charset="0"/>
                <a:ea typeface="Courier New" charset="0"/>
                <a:cs typeface="Courier New" charset="0"/>
              </a:rPr>
              <a:t>cs_07-57.bash</a:t>
            </a:r>
            <a:endParaRPr lang="en-US" sz="18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340025888"/>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Prometheus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Prometheus</a:t>
            </a:r>
            <a:endParaRPr lang="en-US" sz="2400" b="1" dirty="0" smtClean="0"/>
          </a:p>
          <a:p>
            <a:pPr>
              <a:buFont typeface="Wingdings" charset="2"/>
              <a:buChar char="q"/>
            </a:pPr>
            <a:r>
              <a:rPr lang="en-US" sz="2400" b="1" dirty="0" smtClean="0"/>
              <a:t> </a:t>
            </a:r>
            <a:r>
              <a:rPr lang="en-US" sz="2400" dirty="0">
                <a:solidFill>
                  <a:schemeClr val="tx1"/>
                </a:solidFill>
              </a:rPr>
              <a:t>Prometheus is an open-source systems monitoring and alerting </a:t>
            </a:r>
            <a:r>
              <a:rPr lang="en-US" sz="2400" dirty="0" smtClean="0">
                <a:solidFill>
                  <a:schemeClr val="tx1"/>
                </a:solidFill>
              </a:rPr>
              <a:t>toolkit</a:t>
            </a:r>
          </a:p>
          <a:p>
            <a:pPr>
              <a:buFont typeface="Wingdings" charset="2"/>
              <a:buChar char="q"/>
            </a:pPr>
            <a:r>
              <a:rPr lang="en-US" sz="2400" dirty="0">
                <a:solidFill>
                  <a:schemeClr val="tx1"/>
                </a:solidFill>
              </a:rPr>
              <a:t> Docker instance can be configured as Prometheus </a:t>
            </a:r>
            <a:r>
              <a:rPr lang="en-US" sz="2400" dirty="0" smtClean="0">
                <a:solidFill>
                  <a:schemeClr val="tx1"/>
                </a:solidFill>
              </a:rPr>
              <a:t>target</a:t>
            </a:r>
          </a:p>
          <a:p>
            <a:pPr>
              <a:buFont typeface="Wingdings" charset="2"/>
              <a:buChar char="q"/>
            </a:pPr>
            <a:r>
              <a:rPr lang="en-US" sz="2400" dirty="0">
                <a:solidFill>
                  <a:schemeClr val="tx1"/>
                </a:solidFill>
              </a:rPr>
              <a:t> Different targets to scrape are defined in the Prometheus configuration </a:t>
            </a:r>
            <a:r>
              <a:rPr lang="en-US" sz="2400" dirty="0" smtClean="0">
                <a:solidFill>
                  <a:schemeClr val="tx1"/>
                </a:solidFill>
              </a:rPr>
              <a:t>file</a:t>
            </a:r>
          </a:p>
          <a:p>
            <a:pPr>
              <a:buFont typeface="Wingdings" charset="2"/>
              <a:buChar char="q"/>
            </a:pPr>
            <a:r>
              <a:rPr lang="en-US" sz="2400" dirty="0">
                <a:solidFill>
                  <a:schemeClr val="tx1"/>
                </a:solidFill>
              </a:rPr>
              <a:t> Prometheus collects metrics from monitored targets by scraping metrics from HTTP endpoints on these </a:t>
            </a:r>
            <a:r>
              <a:rPr lang="en-US" sz="2400" dirty="0" smtClean="0">
                <a:solidFill>
                  <a:schemeClr val="tx1"/>
                </a:solidFill>
              </a:rPr>
              <a:t>targets</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Since Prometheus also exposes data in the same manner about itself, it can also scrape and monitor its own </a:t>
            </a:r>
            <a:r>
              <a:rPr lang="en-US" sz="2400" dirty="0" smtClean="0">
                <a:solidFill>
                  <a:schemeClr val="tx1"/>
                </a:solidFill>
              </a:rPr>
              <a:t>health</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58</a:t>
            </a:fld>
            <a:endParaRPr lang="en-US" altLang="en-US"/>
          </a:p>
        </p:txBody>
      </p:sp>
    </p:spTree>
    <p:extLst>
      <p:ext uri="{BB962C8B-B14F-4D97-AF65-F5344CB8AC3E}">
        <p14:creationId xmlns:p14="http://schemas.microsoft.com/office/powerpoint/2010/main" val="123594649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Prometheus</a:t>
            </a:r>
            <a:endParaRPr lang="en-US" dirty="0"/>
          </a:p>
        </p:txBody>
      </p:sp>
      <p:sp>
        <p:nvSpPr>
          <p:cNvPr id="3" name="Content Placeholder 2"/>
          <p:cNvSpPr>
            <a:spLocks noGrp="1"/>
          </p:cNvSpPr>
          <p:nvPr>
            <p:ph idx="1"/>
          </p:nvPr>
        </p:nvSpPr>
        <p:spPr>
          <a:xfrm>
            <a:off x="1097279" y="1066801"/>
            <a:ext cx="10058401" cy="5105399"/>
          </a:xfrm>
        </p:spPr>
        <p:txBody>
          <a:bodyPr>
            <a:normAutofit/>
          </a:bodyPr>
          <a:lstStyle/>
          <a:p>
            <a:pPr>
              <a:buFont typeface="Wingdings" charset="2"/>
              <a:buChar char="q"/>
            </a:pPr>
            <a:r>
              <a:rPr lang="en-US" sz="2400" dirty="0" smtClean="0">
                <a:solidFill>
                  <a:schemeClr val="tx1"/>
                </a:solidFill>
              </a:rPr>
              <a:t> </a:t>
            </a:r>
            <a:r>
              <a:rPr lang="en-US" sz="2400" dirty="0" smtClean="0"/>
              <a:t>Docker </a:t>
            </a:r>
            <a:r>
              <a:rPr lang="en-US" sz="2400" dirty="0"/>
              <a:t>exposes Prometheus-compatible metrics on port </a:t>
            </a:r>
            <a:r>
              <a:rPr lang="en-US" sz="2400" dirty="0" smtClean="0"/>
              <a:t>9323 </a:t>
            </a:r>
          </a:p>
          <a:p>
            <a:pPr>
              <a:buFont typeface="Wingdings" charset="2"/>
              <a:buChar char="q"/>
            </a:pPr>
            <a:r>
              <a:rPr lang="en-US" sz="2400" dirty="0"/>
              <a:t> </a:t>
            </a:r>
            <a:r>
              <a:rPr lang="en-US" sz="2400" dirty="0" smtClean="0"/>
              <a:t>This </a:t>
            </a:r>
            <a:r>
              <a:rPr lang="en-US" sz="2400" dirty="0"/>
              <a:t>support is only available as an experimental </a:t>
            </a:r>
            <a:r>
              <a:rPr lang="en-US" sz="2400" dirty="0" smtClean="0"/>
              <a:t>feature</a:t>
            </a:r>
          </a:p>
          <a:p>
            <a:pPr marL="658368" lvl="1" indent="-457200">
              <a:buClr>
                <a:schemeClr val="tx1"/>
              </a:buClr>
              <a:buFont typeface="+mj-lt"/>
              <a:buAutoNum type="arabicPeriod"/>
            </a:pPr>
            <a:r>
              <a:rPr lang="en-US" sz="2200" dirty="0"/>
              <a:t> </a:t>
            </a:r>
            <a:r>
              <a:rPr lang="en-US" sz="2200" dirty="0" smtClean="0"/>
              <a:t>For </a:t>
            </a:r>
            <a:r>
              <a:rPr lang="en-US" sz="2200" dirty="0"/>
              <a:t>Docker for Mac, click on Docker icon in the status </a:t>
            </a:r>
            <a:r>
              <a:rPr lang="en-US" sz="2200" dirty="0" smtClean="0"/>
              <a:t>menu</a:t>
            </a:r>
          </a:p>
          <a:p>
            <a:pPr marL="658368" lvl="1" indent="-457200">
              <a:buClr>
                <a:schemeClr val="tx1"/>
              </a:buClr>
              <a:buFont typeface="+mj-lt"/>
              <a:buAutoNum type="arabicPeriod"/>
            </a:pPr>
            <a:r>
              <a:rPr lang="en-US" sz="2200" dirty="0" smtClean="0"/>
              <a:t> </a:t>
            </a:r>
            <a:r>
              <a:rPr lang="en-US" sz="2400" dirty="0" smtClean="0"/>
              <a:t>Select</a:t>
            </a:r>
            <a:r>
              <a:rPr lang="en-US" sz="2400" dirty="0"/>
              <a:t> Preferences…​, Daemon, Advanced </a:t>
            </a:r>
            <a:r>
              <a:rPr lang="en-US" sz="2400" dirty="0" smtClean="0"/>
              <a:t>tab</a:t>
            </a:r>
          </a:p>
          <a:p>
            <a:pPr marL="658368" lvl="1" indent="-457200">
              <a:buClr>
                <a:schemeClr val="tx1"/>
              </a:buClr>
              <a:buFont typeface="+mj-lt"/>
              <a:buAutoNum type="arabicPeriod"/>
            </a:pPr>
            <a:r>
              <a:rPr lang="en-US" sz="2400" dirty="0" smtClean="0"/>
              <a:t> Update </a:t>
            </a:r>
            <a:r>
              <a:rPr lang="en-US" sz="2400" dirty="0"/>
              <a:t>daemon </a:t>
            </a:r>
            <a:r>
              <a:rPr lang="en-US" sz="2400" dirty="0" smtClean="0"/>
              <a:t>settings:</a:t>
            </a:r>
          </a:p>
          <a:p>
            <a:pPr marL="658368" lvl="1" indent="-457200">
              <a:buClr>
                <a:schemeClr val="tx1"/>
              </a:buClr>
              <a:buFont typeface="+mj-lt"/>
              <a:buAutoNum type="arabicPeriod"/>
            </a:pPr>
            <a:endParaRPr lang="en-US" sz="2400" dirty="0">
              <a:solidFill>
                <a:schemeClr val="tx1"/>
              </a:solidFill>
            </a:endParaRPr>
          </a:p>
          <a:p>
            <a:pPr marL="658368" lvl="1" indent="-457200">
              <a:buClr>
                <a:schemeClr val="tx1"/>
              </a:buClr>
              <a:buFont typeface="+mj-lt"/>
              <a:buAutoNum type="arabicPeriod"/>
            </a:pPr>
            <a:endParaRPr lang="en-US" sz="2400" dirty="0" smtClean="0">
              <a:solidFill>
                <a:schemeClr val="tx1"/>
              </a:solidFill>
            </a:endParaRPr>
          </a:p>
          <a:p>
            <a:pPr marL="658368" lvl="1" indent="-457200">
              <a:buClr>
                <a:schemeClr val="tx1"/>
              </a:buClr>
              <a:buFont typeface="+mj-lt"/>
              <a:buAutoNum type="arabicPeriod"/>
            </a:pPr>
            <a:endParaRPr lang="en-US" sz="2400" dirty="0" smtClean="0">
              <a:solidFill>
                <a:schemeClr val="tx1"/>
              </a:solidFill>
            </a:endParaRPr>
          </a:p>
          <a:p>
            <a:pPr marL="658368" lvl="1" indent="-457200">
              <a:buClr>
                <a:schemeClr val="tx1"/>
              </a:buClr>
              <a:buFont typeface="+mj-lt"/>
              <a:buAutoNum type="arabicPeriod"/>
            </a:pPr>
            <a:endParaRPr lang="en-US" sz="2400" dirty="0" smtClean="0">
              <a:solidFill>
                <a:schemeClr val="tx1"/>
              </a:solidFill>
            </a:endParaRPr>
          </a:p>
          <a:p>
            <a:pPr marL="658368" lvl="1" indent="-457200">
              <a:buClr>
                <a:schemeClr val="tx1"/>
              </a:buClr>
              <a:buFont typeface="+mj-lt"/>
              <a:buAutoNum type="arabicPeriod"/>
            </a:pPr>
            <a:r>
              <a:rPr lang="en-US" sz="2400" dirty="0" smtClean="0">
                <a:solidFill>
                  <a:schemeClr val="tx1"/>
                </a:solidFill>
              </a:rPr>
              <a:t>Click </a:t>
            </a:r>
            <a:r>
              <a:rPr lang="en-US" sz="2400" dirty="0">
                <a:solidFill>
                  <a:schemeClr val="tx1"/>
                </a:solidFill>
              </a:rPr>
              <a:t>on Apply &amp; Restart to restart the </a:t>
            </a:r>
            <a:r>
              <a:rPr lang="en-US" sz="2400" dirty="0" smtClean="0">
                <a:solidFill>
                  <a:schemeClr val="tx1"/>
                </a:solidFill>
              </a:rPr>
              <a:t>daemon</a:t>
            </a:r>
          </a:p>
          <a:p>
            <a:pPr>
              <a:buFont typeface="Wingdings" charset="2"/>
              <a:buChar char="q"/>
            </a:pPr>
            <a:r>
              <a:rPr lang="en-US" sz="2600" dirty="0">
                <a:solidFill>
                  <a:schemeClr val="tx1"/>
                </a:solidFill>
              </a:rPr>
              <a:t> </a:t>
            </a:r>
            <a:r>
              <a:rPr lang="en-US" sz="2600" dirty="0" smtClean="0">
                <a:solidFill>
                  <a:schemeClr val="tx1"/>
                </a:solidFill>
              </a:rPr>
              <a:t>Let’s take a look...</a:t>
            </a:r>
            <a:endParaRPr lang="en-US" sz="26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59</a:t>
            </a:fld>
            <a:endParaRPr lang="en-US" altLang="en-US"/>
          </a:p>
        </p:txBody>
      </p:sp>
      <p:sp>
        <p:nvSpPr>
          <p:cNvPr id="6" name="Rectangle 5"/>
          <p:cNvSpPr/>
          <p:nvPr/>
        </p:nvSpPr>
        <p:spPr>
          <a:xfrm>
            <a:off x="3581400" y="3168733"/>
            <a:ext cx="5029200" cy="1524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charset="0"/>
                <a:ea typeface="Courier New" charset="0"/>
                <a:cs typeface="Courier New" charset="0"/>
              </a:rPr>
              <a:t>{  </a:t>
            </a:r>
            <a:endParaRPr lang="en-US" dirty="0" smtClean="0">
              <a:solidFill>
                <a:schemeClr val="tx1"/>
              </a:solidFill>
              <a:latin typeface="Courier New" charset="0"/>
              <a:ea typeface="Courier New" charset="0"/>
              <a:cs typeface="Courier New" charset="0"/>
            </a:endParaRPr>
          </a:p>
          <a:p>
            <a:r>
              <a:rPr lang="en-US" dirty="0">
                <a:solidFill>
                  <a:schemeClr val="tx1"/>
                </a:solidFill>
                <a:latin typeface="Courier New" charset="0"/>
                <a:ea typeface="Courier New" charset="0"/>
                <a:cs typeface="Courier New" charset="0"/>
              </a:rPr>
              <a:t> </a:t>
            </a:r>
            <a:r>
              <a:rPr lang="en-US" dirty="0" smtClean="0">
                <a:solidFill>
                  <a:schemeClr val="tx1"/>
                </a:solidFill>
                <a:latin typeface="Courier New" charset="0"/>
                <a:ea typeface="Courier New" charset="0"/>
                <a:cs typeface="Courier New" charset="0"/>
              </a:rPr>
              <a:t>  "</a:t>
            </a:r>
            <a:r>
              <a:rPr lang="en-US" dirty="0">
                <a:solidFill>
                  <a:schemeClr val="tx1"/>
                </a:solidFill>
                <a:latin typeface="Courier New" charset="0"/>
                <a:ea typeface="Courier New" charset="0"/>
                <a:cs typeface="Courier New" charset="0"/>
              </a:rPr>
              <a:t>metrics-</a:t>
            </a:r>
            <a:r>
              <a:rPr lang="en-US" dirty="0" err="1">
                <a:solidFill>
                  <a:schemeClr val="tx1"/>
                </a:solidFill>
                <a:latin typeface="Courier New" charset="0"/>
                <a:ea typeface="Courier New" charset="0"/>
                <a:cs typeface="Courier New" charset="0"/>
              </a:rPr>
              <a:t>addr</a:t>
            </a:r>
            <a:r>
              <a:rPr lang="en-US" dirty="0">
                <a:solidFill>
                  <a:schemeClr val="tx1"/>
                </a:solidFill>
                <a:latin typeface="Courier New" charset="0"/>
                <a:ea typeface="Courier New" charset="0"/>
                <a:cs typeface="Courier New" charset="0"/>
              </a:rPr>
              <a:t>" : "0.0.0.0:9323", </a:t>
            </a:r>
          </a:p>
          <a:p>
            <a:r>
              <a:rPr lang="en-US" dirty="0">
                <a:solidFill>
                  <a:schemeClr val="tx1"/>
                </a:solidFill>
                <a:latin typeface="Courier New" charset="0"/>
                <a:ea typeface="Courier New" charset="0"/>
                <a:cs typeface="Courier New" charset="0"/>
              </a:rPr>
              <a:t>   "experimental" : true </a:t>
            </a:r>
          </a:p>
          <a:p>
            <a:r>
              <a:rPr lang="en-US" dirty="0">
                <a:solidFill>
                  <a:schemeClr val="tx1"/>
                </a:solidFill>
                <a:latin typeface="Courier New" charset="0"/>
                <a:ea typeface="Courier New" charset="0"/>
                <a:cs typeface="Courier New" charset="0"/>
              </a:rPr>
              <a:t>}</a:t>
            </a:r>
            <a:endParaRPr lang="en-US" dirty="0">
              <a:solidFill>
                <a:schemeClr val="tx1"/>
              </a:solidFill>
              <a:latin typeface="Courier New" charset="0"/>
              <a:ea typeface="Courier New" charset="0"/>
              <a:cs typeface="Courier New"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8" name="TextBox 7"/>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01390429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Eclipse IDE for Debugging</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For the following, we’ll download a ready made project:</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r>
              <a:rPr lang="en-US" sz="2400" dirty="0" smtClean="0"/>
              <a:t> </a:t>
            </a:r>
            <a:r>
              <a:rPr lang="en-US" sz="2400" dirty="0">
                <a:solidFill>
                  <a:schemeClr val="tx1"/>
                </a:solidFill>
              </a:rPr>
              <a:t>In Eclipse, import the app directory of that project as an existing maven </a:t>
            </a:r>
            <a:r>
              <a:rPr lang="en-US" sz="2400" dirty="0" smtClean="0">
                <a:solidFill>
                  <a:schemeClr val="tx1"/>
                </a:solidFill>
              </a:rPr>
              <a:t>project:</a:t>
            </a: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Let’s take a look at how that will look...</a:t>
            </a: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6</a:t>
            </a:fld>
            <a:endParaRPr lang="en-US" altLang="en-US"/>
          </a:p>
        </p:txBody>
      </p:sp>
      <p:sp>
        <p:nvSpPr>
          <p:cNvPr id="6" name="Content Placeholder 2"/>
          <p:cNvSpPr>
            <a:spLocks noGrp="1"/>
          </p:cNvSpPr>
          <p:nvPr/>
        </p:nvSpPr>
        <p:spPr>
          <a:xfrm>
            <a:off x="2590800" y="1581294"/>
            <a:ext cx="7162800" cy="857106"/>
          </a:xfrm>
          <a:prstGeom prst="rect">
            <a:avLst/>
          </a:prstGeom>
          <a:solidFill>
            <a:schemeClr val="tx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r>
              <a:rPr lang="en-US" sz="2000" dirty="0" smtClean="0">
                <a:solidFill>
                  <a:schemeClr val="bg1"/>
                </a:solidFill>
                <a:latin typeface="Courier New" charset="0"/>
                <a:ea typeface="Courier New" charset="0"/>
                <a:cs typeface="Courier New" charset="0"/>
              </a:rPr>
              <a:t>$  </a:t>
            </a:r>
            <a:r>
              <a:rPr lang="en-US" sz="2000" dirty="0" err="1" smtClean="0">
                <a:solidFill>
                  <a:schemeClr val="bg1"/>
                </a:solidFill>
                <a:latin typeface="Courier New" charset="0"/>
                <a:ea typeface="Courier New" charset="0"/>
                <a:cs typeface="Courier New" charset="0"/>
              </a:rPr>
              <a:t>git</a:t>
            </a:r>
            <a:r>
              <a:rPr lang="en-US" sz="2000" dirty="0" smtClean="0">
                <a:solidFill>
                  <a:schemeClr val="bg1"/>
                </a:solidFill>
                <a:latin typeface="Courier New" charset="0"/>
                <a:ea typeface="Courier New" charset="0"/>
                <a:cs typeface="Courier New" charset="0"/>
              </a:rPr>
              <a:t> </a:t>
            </a:r>
            <a:r>
              <a:rPr lang="en-US" sz="2000" dirty="0">
                <a:solidFill>
                  <a:schemeClr val="bg1"/>
                </a:solidFill>
                <a:latin typeface="Courier New" charset="0"/>
                <a:ea typeface="Courier New" charset="0"/>
                <a:cs typeface="Courier New" charset="0"/>
              </a:rPr>
              <a:t>clone https://</a:t>
            </a:r>
            <a:r>
              <a:rPr lang="en-US" sz="2000" dirty="0" err="1">
                <a:solidFill>
                  <a:schemeClr val="bg1"/>
                </a:solidFill>
                <a:latin typeface="Courier New" charset="0"/>
                <a:ea typeface="Courier New" charset="0"/>
                <a:cs typeface="Courier New" charset="0"/>
              </a:rPr>
              <a:t>github.com</a:t>
            </a:r>
            <a:r>
              <a:rPr lang="en-US" sz="2000" dirty="0">
                <a:solidFill>
                  <a:schemeClr val="bg1"/>
                </a:solidFill>
                <a:latin typeface="Courier New" charset="0"/>
                <a:ea typeface="Courier New" charset="0"/>
                <a:cs typeface="Courier New" charset="0"/>
              </a:rPr>
              <a:t>/</a:t>
            </a:r>
            <a:r>
              <a:rPr lang="en-US" sz="2000" b="1" dirty="0" err="1">
                <a:solidFill>
                  <a:schemeClr val="bg1"/>
                </a:solidFill>
                <a:latin typeface="Courier New" charset="0"/>
                <a:ea typeface="Courier New" charset="0"/>
                <a:cs typeface="Courier New" charset="0"/>
              </a:rPr>
              <a:t>docker</a:t>
            </a:r>
            <a:r>
              <a:rPr lang="en-US" sz="2000" b="1" dirty="0">
                <a:solidFill>
                  <a:schemeClr val="bg1"/>
                </a:solidFill>
                <a:latin typeface="Courier New" charset="0"/>
                <a:ea typeface="Courier New" charset="0"/>
                <a:cs typeface="Courier New" charset="0"/>
              </a:rPr>
              <a:t>/labs</a:t>
            </a:r>
            <a:r>
              <a:rPr lang="en-US" sz="2000" dirty="0">
                <a:solidFill>
                  <a:schemeClr val="bg1"/>
                </a:solidFill>
                <a:latin typeface="Courier New" charset="0"/>
                <a:ea typeface="Courier New" charset="0"/>
                <a:cs typeface="Courier New" charset="0"/>
              </a:rPr>
              <a:t> </a:t>
            </a:r>
            <a:endParaRPr lang="en-US" sz="2000" dirty="0" smtClean="0">
              <a:solidFill>
                <a:schemeClr val="bg1"/>
              </a:solidFill>
              <a:latin typeface="Courier New" charset="0"/>
              <a:ea typeface="Courier New" charset="0"/>
              <a:cs typeface="Courier New" charset="0"/>
            </a:endParaRPr>
          </a:p>
          <a:p>
            <a:pPr marL="292608" lvl="1" indent="0">
              <a:buNone/>
            </a:pPr>
            <a:r>
              <a:rPr lang="en-US" sz="2000" dirty="0" smtClean="0">
                <a:solidFill>
                  <a:schemeClr val="bg1"/>
                </a:solidFill>
                <a:latin typeface="Courier New" charset="0"/>
                <a:ea typeface="Courier New" charset="0"/>
                <a:cs typeface="Courier New" charset="0"/>
              </a:rPr>
              <a:t>$  cd </a:t>
            </a:r>
            <a:r>
              <a:rPr lang="en-US" sz="2000" dirty="0">
                <a:solidFill>
                  <a:schemeClr val="bg1"/>
                </a:solidFill>
                <a:latin typeface="Courier New" charset="0"/>
                <a:ea typeface="Courier New" charset="0"/>
                <a:cs typeface="Courier New" charset="0"/>
              </a:rPr>
              <a:t>labs/developer-tools/</a:t>
            </a:r>
            <a:r>
              <a:rPr lang="en-US" sz="2000" b="1" dirty="0">
                <a:solidFill>
                  <a:schemeClr val="bg1"/>
                </a:solidFill>
                <a:latin typeface="Courier New" charset="0"/>
                <a:ea typeface="Courier New" charset="0"/>
                <a:cs typeface="Courier New" charset="0"/>
              </a:rPr>
              <a:t>java-debugging</a:t>
            </a:r>
            <a:r>
              <a:rPr lang="en-US" sz="2000" dirty="0">
                <a:solidFill>
                  <a:schemeClr val="bg1"/>
                </a:solidFill>
                <a:latin typeface="Courier New" charset="0"/>
                <a:ea typeface="Courier New" charset="0"/>
                <a:cs typeface="Courier New" charset="0"/>
              </a:rPr>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9" name="TextBox 8"/>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
        <p:nvSpPr>
          <p:cNvPr id="11" name="Content Placeholder 2"/>
          <p:cNvSpPr>
            <a:spLocks noGrp="1"/>
          </p:cNvSpPr>
          <p:nvPr/>
        </p:nvSpPr>
        <p:spPr>
          <a:xfrm>
            <a:off x="2171700" y="3429000"/>
            <a:ext cx="7848600" cy="37325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smtClean="0">
                <a:solidFill>
                  <a:schemeClr val="tx1"/>
                </a:solidFill>
                <a:ea typeface="Courier New" charset="0"/>
                <a:cs typeface="Courier New" charset="0"/>
              </a:rPr>
              <a:t>File&gt;</a:t>
            </a:r>
            <a:r>
              <a:rPr lang="en-US" sz="2400" dirty="0">
                <a:solidFill>
                  <a:schemeClr val="tx1"/>
                </a:solidFill>
                <a:ea typeface="Courier New" charset="0"/>
                <a:cs typeface="Courier New" charset="0"/>
              </a:rPr>
              <a:t> Import Select Maven&gt; Existing Maven Projects&gt; Next</a:t>
            </a:r>
          </a:p>
        </p:txBody>
      </p:sp>
    </p:spTree>
    <p:extLst>
      <p:ext uri="{BB962C8B-B14F-4D97-AF65-F5344CB8AC3E}">
        <p14:creationId xmlns:p14="http://schemas.microsoft.com/office/powerpoint/2010/main" val="1589376554"/>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Prometheus</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60</a:t>
            </a:fld>
            <a:endParaRPr lang="en-US" alt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080" y="1199477"/>
            <a:ext cx="3352800" cy="5051433"/>
          </a:xfrm>
          <a:prstGeom prst="rect">
            <a:avLst/>
          </a:prstGeom>
        </p:spPr>
      </p:pic>
    </p:spTree>
    <p:extLst>
      <p:ext uri="{BB962C8B-B14F-4D97-AF65-F5344CB8AC3E}">
        <p14:creationId xmlns:p14="http://schemas.microsoft.com/office/powerpoint/2010/main" val="103048902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Prometheus</a:t>
            </a:r>
            <a:endParaRPr lang="en-US" dirty="0"/>
          </a:p>
        </p:txBody>
      </p:sp>
      <p:sp>
        <p:nvSpPr>
          <p:cNvPr id="3" name="Content Placeholder 2"/>
          <p:cNvSpPr>
            <a:spLocks noGrp="1"/>
          </p:cNvSpPr>
          <p:nvPr>
            <p:ph idx="1"/>
          </p:nvPr>
        </p:nvSpPr>
        <p:spPr>
          <a:xfrm>
            <a:off x="1097279" y="1066801"/>
            <a:ext cx="10058401" cy="5105399"/>
          </a:xfrm>
        </p:spPr>
        <p:txBody>
          <a:bodyPr>
            <a:normAutofit/>
          </a:bodyPr>
          <a:lstStyle/>
          <a:p>
            <a:pPr marL="0" indent="0">
              <a:buNone/>
            </a:pPr>
            <a:r>
              <a:rPr lang="en-US" sz="2400" b="1" dirty="0" smtClean="0"/>
              <a:t>Prometheus</a:t>
            </a:r>
            <a:endParaRPr lang="en-US" sz="2400" b="1" dirty="0" smtClean="0"/>
          </a:p>
          <a:p>
            <a:pPr>
              <a:buFont typeface="Wingdings" charset="2"/>
              <a:buChar char="q"/>
            </a:pPr>
            <a:r>
              <a:rPr lang="en-US" sz="2200" dirty="0" smtClean="0"/>
              <a:t>Final steps:</a:t>
            </a:r>
          </a:p>
          <a:p>
            <a:pPr marL="658368" lvl="1" indent="-457200">
              <a:buClr>
                <a:schemeClr val="tx1"/>
              </a:buClr>
              <a:buFont typeface="+mj-lt"/>
              <a:buAutoNum type="arabicPeriod" startAt="5"/>
            </a:pPr>
            <a:r>
              <a:rPr lang="en-US" sz="2400" dirty="0" smtClean="0"/>
              <a:t>Show </a:t>
            </a:r>
            <a:r>
              <a:rPr lang="en-US" sz="2400" dirty="0"/>
              <a:t>the complete list of metrics using </a:t>
            </a:r>
            <a:r>
              <a:rPr lang="en-US" sz="2400" dirty="0">
                <a:latin typeface="Courier New" charset="0"/>
                <a:ea typeface="Courier New" charset="0"/>
                <a:cs typeface="Courier New" charset="0"/>
              </a:rPr>
              <a:t>curl http://</a:t>
            </a:r>
            <a:r>
              <a:rPr lang="en-US" sz="2400" dirty="0" smtClean="0">
                <a:latin typeface="Courier New" charset="0"/>
                <a:ea typeface="Courier New" charset="0"/>
                <a:cs typeface="Courier New" charset="0"/>
              </a:rPr>
              <a:t>localhost:9323/metrics</a:t>
            </a:r>
            <a:endParaRPr lang="en-US" sz="2400" dirty="0">
              <a:latin typeface="Courier New" charset="0"/>
              <a:ea typeface="Courier New" charset="0"/>
              <a:cs typeface="Courier New" charset="0"/>
            </a:endParaRPr>
          </a:p>
          <a:p>
            <a:pPr marL="658368" lvl="1" indent="-457200">
              <a:buClr>
                <a:schemeClr val="tx1"/>
              </a:buClr>
              <a:buFont typeface="+mj-lt"/>
              <a:buAutoNum type="arabicPeriod" startAt="5"/>
            </a:pPr>
            <a:r>
              <a:rPr lang="en-US" sz="2400" dirty="0" smtClean="0"/>
              <a:t>Show </a:t>
            </a:r>
            <a:r>
              <a:rPr lang="en-US" sz="2400" dirty="0"/>
              <a:t>the list of engine metrics using </a:t>
            </a:r>
            <a:r>
              <a:rPr lang="en-US" sz="2400" dirty="0">
                <a:latin typeface="Courier New" charset="0"/>
                <a:ea typeface="Courier New" charset="0"/>
                <a:cs typeface="Courier New" charset="0"/>
              </a:rPr>
              <a:t>curl http://localhost:9323/metrics</a:t>
            </a:r>
            <a:r>
              <a:rPr lang="en-US" sz="2400" dirty="0"/>
              <a:t> | grep engine</a:t>
            </a:r>
          </a:p>
          <a:p>
            <a:pPr marL="658368" lvl="1" indent="-457200">
              <a:buClr>
                <a:schemeClr val="tx1"/>
              </a:buClr>
              <a:buFont typeface="+mj-lt"/>
              <a:buAutoNum type="arabicPeriod" startAt="5"/>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61</a:t>
            </a:fld>
            <a:endParaRPr lang="en-US" altLang="en-US"/>
          </a:p>
        </p:txBody>
      </p:sp>
    </p:spTree>
    <p:extLst>
      <p:ext uri="{BB962C8B-B14F-4D97-AF65-F5344CB8AC3E}">
        <p14:creationId xmlns:p14="http://schemas.microsoft.com/office/powerpoint/2010/main" val="47617869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Prometheus</a:t>
            </a:r>
            <a:endParaRPr lang="en-US" dirty="0"/>
          </a:p>
        </p:txBody>
      </p:sp>
      <p:sp>
        <p:nvSpPr>
          <p:cNvPr id="3" name="Content Placeholder 2"/>
          <p:cNvSpPr>
            <a:spLocks noGrp="1"/>
          </p:cNvSpPr>
          <p:nvPr>
            <p:ph idx="1"/>
          </p:nvPr>
        </p:nvSpPr>
        <p:spPr>
          <a:xfrm>
            <a:off x="1097279" y="1066801"/>
            <a:ext cx="10058401" cy="5392986"/>
          </a:xfrm>
        </p:spPr>
        <p:txBody>
          <a:bodyPr>
            <a:normAutofit/>
          </a:bodyPr>
          <a:lstStyle/>
          <a:p>
            <a:pPr>
              <a:buFont typeface="Wingdings" charset="2"/>
              <a:buChar char="q"/>
            </a:pPr>
            <a:r>
              <a:rPr lang="en-US" sz="2200" dirty="0" smtClean="0">
                <a:solidFill>
                  <a:schemeClr val="tx1"/>
                </a:solidFill>
              </a:rPr>
              <a:t> </a:t>
            </a:r>
            <a:r>
              <a:rPr lang="en-US" sz="2400" dirty="0"/>
              <a:t>In this section, we’ll start Prometheus and use it to scrape it’s own </a:t>
            </a:r>
            <a:r>
              <a:rPr lang="en-US" sz="2400" dirty="0" smtClean="0"/>
              <a:t>health</a:t>
            </a:r>
          </a:p>
          <a:p>
            <a:pPr>
              <a:buFont typeface="Wingdings" charset="2"/>
              <a:buChar char="q"/>
            </a:pPr>
            <a:r>
              <a:rPr lang="en-US" sz="2400" dirty="0"/>
              <a:t> Create a new directory </a:t>
            </a:r>
            <a:r>
              <a:rPr lang="en-US" sz="2400" dirty="0" err="1"/>
              <a:t>prometheus</a:t>
            </a:r>
            <a:r>
              <a:rPr lang="en-US" sz="2400" dirty="0"/>
              <a:t> and change to that directory</a:t>
            </a:r>
          </a:p>
          <a:p>
            <a:pPr>
              <a:buFont typeface="Wingdings" charset="2"/>
              <a:buChar char="q"/>
            </a:pPr>
            <a:r>
              <a:rPr lang="en-US" sz="2400" dirty="0" smtClean="0"/>
              <a:t> </a:t>
            </a:r>
            <a:r>
              <a:rPr lang="en-US" sz="2400" dirty="0"/>
              <a:t>Create a text file </a:t>
            </a:r>
            <a:r>
              <a:rPr lang="en-US" sz="2400" b="1" dirty="0" err="1">
                <a:latin typeface="Courier New" charset="0"/>
                <a:ea typeface="Courier New" charset="0"/>
                <a:cs typeface="Courier New" charset="0"/>
              </a:rPr>
              <a:t>prometheus.yml</a:t>
            </a:r>
            <a:r>
              <a:rPr lang="en-US" sz="2400" dirty="0"/>
              <a:t> and use the following </a:t>
            </a:r>
            <a:r>
              <a:rPr lang="en-US" sz="2400" dirty="0" smtClean="0"/>
              <a:t>content</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smtClean="0"/>
          </a:p>
          <a:p>
            <a:pPr>
              <a:buFont typeface="Wingdings" charset="2"/>
              <a:buChar char="q"/>
            </a:pPr>
            <a:r>
              <a:rPr lang="en-US" sz="2400" dirty="0"/>
              <a:t> This configuration file scrapes data from the Prometheus container which will be started subsequently on port </a:t>
            </a:r>
            <a:r>
              <a:rPr lang="en-US" sz="2400" dirty="0" smtClean="0">
                <a:latin typeface="Courier New" charset="0"/>
                <a:ea typeface="Courier New" charset="0"/>
                <a:cs typeface="Courier New" charset="0"/>
              </a:rPr>
              <a:t>9090</a:t>
            </a:r>
          </a:p>
          <a:p>
            <a:pPr>
              <a:buFont typeface="Wingdings" charset="2"/>
              <a:buChar char="q"/>
            </a:pPr>
            <a:endParaRPr lang="en-US" sz="2400" dirty="0"/>
          </a:p>
          <a:p>
            <a:pPr>
              <a:buFont typeface="Wingdings" charset="2"/>
              <a:buChar char="q"/>
            </a:pPr>
            <a:endParaRPr lang="en-US" sz="2400" dirty="0"/>
          </a:p>
          <a:p>
            <a:pPr>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62</a:t>
            </a:fld>
            <a:endParaRPr lang="en-US" altLang="en-US"/>
          </a:p>
        </p:txBody>
      </p:sp>
      <p:sp>
        <p:nvSpPr>
          <p:cNvPr id="9" name="Rectangle 8"/>
          <p:cNvSpPr/>
          <p:nvPr/>
        </p:nvSpPr>
        <p:spPr>
          <a:xfrm>
            <a:off x="2286000" y="2514600"/>
            <a:ext cx="7631085" cy="254626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charset="0"/>
                <a:ea typeface="Courier New" charset="0"/>
                <a:cs typeface="Courier New" charset="0"/>
              </a:rPr>
              <a:t># A scrape configuration scraping a Node Exporter and the Prometheus server </a:t>
            </a:r>
          </a:p>
          <a:p>
            <a:r>
              <a:rPr lang="en-US" dirty="0">
                <a:solidFill>
                  <a:schemeClr val="tx1"/>
                </a:solidFill>
                <a:latin typeface="Courier New" charset="0"/>
                <a:ea typeface="Courier New" charset="0"/>
                <a:cs typeface="Courier New" charset="0"/>
              </a:rPr>
              <a:t># itself. </a:t>
            </a:r>
          </a:p>
          <a:p>
            <a:r>
              <a:rPr lang="en-US" dirty="0" err="1">
                <a:solidFill>
                  <a:schemeClr val="tx1"/>
                </a:solidFill>
                <a:latin typeface="Courier New" charset="0"/>
                <a:ea typeface="Courier New" charset="0"/>
                <a:cs typeface="Courier New" charset="0"/>
              </a:rPr>
              <a:t>scrape_configs</a:t>
            </a:r>
            <a:r>
              <a:rPr lang="en-US" dirty="0">
                <a:solidFill>
                  <a:schemeClr val="tx1"/>
                </a:solidFill>
                <a:latin typeface="Courier New" charset="0"/>
                <a:ea typeface="Courier New" charset="0"/>
                <a:cs typeface="Courier New" charset="0"/>
              </a:rPr>
              <a:t>: </a:t>
            </a:r>
          </a:p>
          <a:p>
            <a:r>
              <a:rPr lang="en-US" dirty="0">
                <a:solidFill>
                  <a:schemeClr val="tx1"/>
                </a:solidFill>
                <a:latin typeface="Courier New" charset="0"/>
                <a:ea typeface="Courier New" charset="0"/>
                <a:cs typeface="Courier New" charset="0"/>
              </a:rPr>
              <a:t>   # Scrape Prometheus itself every 5 seconds. </a:t>
            </a:r>
          </a:p>
          <a:p>
            <a:r>
              <a:rPr lang="en-US" dirty="0">
                <a:solidFill>
                  <a:schemeClr val="tx1"/>
                </a:solidFill>
                <a:latin typeface="Courier New" charset="0"/>
                <a:ea typeface="Courier New" charset="0"/>
                <a:cs typeface="Courier New" charset="0"/>
              </a:rPr>
              <a:t>   - </a:t>
            </a:r>
            <a:r>
              <a:rPr lang="en-US" dirty="0" err="1">
                <a:solidFill>
                  <a:schemeClr val="tx1"/>
                </a:solidFill>
                <a:latin typeface="Courier New" charset="0"/>
                <a:ea typeface="Courier New" charset="0"/>
                <a:cs typeface="Courier New" charset="0"/>
              </a:rPr>
              <a:t>job_name</a:t>
            </a:r>
            <a:r>
              <a:rPr lang="en-US" dirty="0">
                <a:solidFill>
                  <a:schemeClr val="tx1"/>
                </a:solidFill>
                <a:latin typeface="Courier New" charset="0"/>
                <a:ea typeface="Courier New" charset="0"/>
                <a:cs typeface="Courier New" charset="0"/>
              </a:rPr>
              <a:t>: '</a:t>
            </a:r>
            <a:r>
              <a:rPr lang="en-US" dirty="0" err="1">
                <a:solidFill>
                  <a:schemeClr val="tx1"/>
                </a:solidFill>
                <a:latin typeface="Courier New" charset="0"/>
                <a:ea typeface="Courier New" charset="0"/>
                <a:cs typeface="Courier New" charset="0"/>
              </a:rPr>
              <a:t>prometheus</a:t>
            </a:r>
            <a:r>
              <a:rPr lang="en-US" dirty="0">
                <a:solidFill>
                  <a:schemeClr val="tx1"/>
                </a:solidFill>
                <a:latin typeface="Courier New" charset="0"/>
                <a:ea typeface="Courier New" charset="0"/>
                <a:cs typeface="Courier New" charset="0"/>
              </a:rPr>
              <a:t>' </a:t>
            </a:r>
          </a:p>
          <a:p>
            <a:r>
              <a:rPr lang="en-US" dirty="0">
                <a:solidFill>
                  <a:schemeClr val="tx1"/>
                </a:solidFill>
                <a:latin typeface="Courier New" charset="0"/>
                <a:ea typeface="Courier New" charset="0"/>
                <a:cs typeface="Courier New" charset="0"/>
              </a:rPr>
              <a:t>     </a:t>
            </a:r>
            <a:r>
              <a:rPr lang="en-US" dirty="0" err="1">
                <a:solidFill>
                  <a:schemeClr val="tx1"/>
                </a:solidFill>
                <a:latin typeface="Courier New" charset="0"/>
                <a:ea typeface="Courier New" charset="0"/>
                <a:cs typeface="Courier New" charset="0"/>
              </a:rPr>
              <a:t>scrape_interval</a:t>
            </a:r>
            <a:r>
              <a:rPr lang="en-US" dirty="0">
                <a:solidFill>
                  <a:schemeClr val="tx1"/>
                </a:solidFill>
                <a:latin typeface="Courier New" charset="0"/>
                <a:ea typeface="Courier New" charset="0"/>
                <a:cs typeface="Courier New" charset="0"/>
              </a:rPr>
              <a:t>: 5s </a:t>
            </a:r>
          </a:p>
          <a:p>
            <a:r>
              <a:rPr lang="en-US" dirty="0">
                <a:solidFill>
                  <a:schemeClr val="tx1"/>
                </a:solidFill>
                <a:latin typeface="Courier New" charset="0"/>
                <a:ea typeface="Courier New" charset="0"/>
                <a:cs typeface="Courier New" charset="0"/>
              </a:rPr>
              <a:t>     </a:t>
            </a:r>
            <a:r>
              <a:rPr lang="en-US" dirty="0" err="1">
                <a:solidFill>
                  <a:schemeClr val="tx1"/>
                </a:solidFill>
                <a:latin typeface="Courier New" charset="0"/>
                <a:ea typeface="Courier New" charset="0"/>
                <a:cs typeface="Courier New" charset="0"/>
              </a:rPr>
              <a:t>static_configs</a:t>
            </a:r>
            <a:r>
              <a:rPr lang="en-US" dirty="0">
                <a:solidFill>
                  <a:schemeClr val="tx1"/>
                </a:solidFill>
                <a:latin typeface="Courier New" charset="0"/>
                <a:ea typeface="Courier New" charset="0"/>
                <a:cs typeface="Courier New" charset="0"/>
              </a:rPr>
              <a:t>: </a:t>
            </a:r>
          </a:p>
          <a:p>
            <a:r>
              <a:rPr lang="en-US" dirty="0">
                <a:solidFill>
                  <a:schemeClr val="tx1"/>
                </a:solidFill>
                <a:latin typeface="Courier New" charset="0"/>
                <a:ea typeface="Courier New" charset="0"/>
                <a:cs typeface="Courier New" charset="0"/>
              </a:rPr>
              <a:t>        - targets: ['localhost:9090']</a:t>
            </a:r>
          </a:p>
        </p:txBody>
      </p:sp>
    </p:spTree>
    <p:extLst>
      <p:ext uri="{BB962C8B-B14F-4D97-AF65-F5344CB8AC3E}">
        <p14:creationId xmlns:p14="http://schemas.microsoft.com/office/powerpoint/2010/main" val="26238350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Prometheus</a:t>
            </a:r>
            <a:endParaRPr lang="en-US" dirty="0"/>
          </a:p>
        </p:txBody>
      </p:sp>
      <p:sp>
        <p:nvSpPr>
          <p:cNvPr id="3" name="Content Placeholder 2"/>
          <p:cNvSpPr>
            <a:spLocks noGrp="1"/>
          </p:cNvSpPr>
          <p:nvPr>
            <p:ph idx="1"/>
          </p:nvPr>
        </p:nvSpPr>
        <p:spPr>
          <a:xfrm>
            <a:off x="1097279" y="1066801"/>
            <a:ext cx="10058401" cy="5105399"/>
          </a:xfrm>
        </p:spPr>
        <p:txBody>
          <a:bodyPr>
            <a:normAutofit/>
          </a:bodyPr>
          <a:lstStyle/>
          <a:p>
            <a:pPr>
              <a:buFont typeface="Wingdings" charset="2"/>
              <a:buChar char="q"/>
            </a:pPr>
            <a:r>
              <a:rPr lang="en-US" sz="2200" dirty="0" smtClean="0">
                <a:solidFill>
                  <a:schemeClr val="tx1"/>
                </a:solidFill>
              </a:rPr>
              <a:t> </a:t>
            </a:r>
            <a:r>
              <a:rPr lang="en-US" sz="2400" dirty="0"/>
              <a:t>Start a single-replica Prometheus service</a:t>
            </a:r>
            <a:r>
              <a:rPr lang="en-US" sz="2400" dirty="0" smtClean="0"/>
              <a:t>:</a:t>
            </a:r>
          </a:p>
          <a:p>
            <a:pPr>
              <a:buFont typeface="Wingdings" charset="2"/>
              <a:buChar char="q"/>
            </a:pPr>
            <a:endParaRPr lang="en-US" sz="2400" dirty="0"/>
          </a:p>
          <a:p>
            <a:pPr>
              <a:buFont typeface="Wingdings" charset="2"/>
              <a:buChar char="q"/>
            </a:pPr>
            <a:endParaRPr lang="en-US" sz="2400" dirty="0" smtClean="0"/>
          </a:p>
          <a:p>
            <a:pPr>
              <a:buFont typeface="Wingdings" charset="2"/>
              <a:buChar char="q"/>
            </a:pPr>
            <a:endParaRPr lang="en-US" sz="2400" dirty="0"/>
          </a:p>
          <a:p>
            <a:pPr>
              <a:buFont typeface="Wingdings" charset="2"/>
              <a:buChar char="q"/>
            </a:pPr>
            <a:endParaRPr lang="en-US" sz="2400" dirty="0"/>
          </a:p>
          <a:p>
            <a:pPr>
              <a:buFont typeface="Wingdings" charset="2"/>
              <a:buChar char="q"/>
            </a:pPr>
            <a:endParaRPr lang="en-US" sz="2400" dirty="0"/>
          </a:p>
          <a:p>
            <a:pPr>
              <a:buFont typeface="Wingdings" charset="2"/>
              <a:buChar char="q"/>
            </a:pPr>
            <a:r>
              <a:rPr lang="en-US" sz="2400" dirty="0" smtClean="0"/>
              <a:t> </a:t>
            </a:r>
            <a:r>
              <a:rPr lang="en-US" sz="2400" dirty="0"/>
              <a:t>This will start the Prometheus container on port 9090</a:t>
            </a:r>
            <a:r>
              <a:rPr lang="en-US" sz="2400" dirty="0" smtClean="0"/>
              <a:t>.</a:t>
            </a:r>
          </a:p>
          <a:p>
            <a:pPr>
              <a:buFont typeface="Wingdings" charset="2"/>
              <a:buChar char="q"/>
            </a:pPr>
            <a:endParaRPr lang="en-US" sz="2400" dirty="0"/>
          </a:p>
          <a:p>
            <a:pPr>
              <a:buFont typeface="Wingdings" charset="2"/>
              <a:buChar char="q"/>
            </a:pPr>
            <a:endParaRPr lang="en-US" sz="2400" dirty="0"/>
          </a:p>
          <a:p>
            <a:pPr>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63</a:t>
            </a:fld>
            <a:endParaRPr lang="en-US" altLang="en-US"/>
          </a:p>
        </p:txBody>
      </p:sp>
      <p:sp>
        <p:nvSpPr>
          <p:cNvPr id="7" name="Rectangle 6"/>
          <p:cNvSpPr/>
          <p:nvPr/>
        </p:nvSpPr>
        <p:spPr>
          <a:xfrm>
            <a:off x="2310936" y="1600200"/>
            <a:ext cx="7631085" cy="2209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Courier New" charset="0"/>
                <a:ea typeface="Courier New" charset="0"/>
                <a:cs typeface="Courier New" charset="0"/>
              </a:rPr>
              <a:t>$  </a:t>
            </a:r>
            <a:r>
              <a:rPr lang="en-US" dirty="0" err="1" smtClean="0">
                <a:solidFill>
                  <a:schemeClr val="tx1"/>
                </a:solidFill>
                <a:latin typeface="Courier New" charset="0"/>
                <a:ea typeface="Courier New" charset="0"/>
                <a:cs typeface="Courier New" charset="0"/>
              </a:rPr>
              <a:t>docker</a:t>
            </a:r>
            <a:r>
              <a:rPr lang="en-US" dirty="0" smtClean="0">
                <a:solidFill>
                  <a:schemeClr val="tx1"/>
                </a:solidFill>
                <a:latin typeface="Courier New" charset="0"/>
                <a:ea typeface="Courier New" charset="0"/>
                <a:cs typeface="Courier New" charset="0"/>
              </a:rPr>
              <a:t> </a:t>
            </a:r>
            <a:r>
              <a:rPr lang="en-US" dirty="0">
                <a:solidFill>
                  <a:schemeClr val="tx1"/>
                </a:solidFill>
                <a:latin typeface="Courier New" charset="0"/>
                <a:ea typeface="Courier New" charset="0"/>
                <a:cs typeface="Courier New" charset="0"/>
              </a:rPr>
              <a:t>service create \ </a:t>
            </a:r>
          </a:p>
          <a:p>
            <a:r>
              <a:rPr lang="en-US" dirty="0" smtClean="0">
                <a:solidFill>
                  <a:schemeClr val="tx1"/>
                </a:solidFill>
                <a:latin typeface="Courier New" charset="0"/>
                <a:ea typeface="Courier New" charset="0"/>
                <a:cs typeface="Courier New" charset="0"/>
              </a:rPr>
              <a:t>--</a:t>
            </a:r>
            <a:r>
              <a:rPr lang="en-US" dirty="0">
                <a:solidFill>
                  <a:schemeClr val="tx1"/>
                </a:solidFill>
                <a:latin typeface="Courier New" charset="0"/>
                <a:ea typeface="Courier New" charset="0"/>
                <a:cs typeface="Courier New" charset="0"/>
              </a:rPr>
              <a:t>replicas 1 \ </a:t>
            </a:r>
          </a:p>
          <a:p>
            <a:r>
              <a:rPr lang="en-US" dirty="0" smtClean="0">
                <a:solidFill>
                  <a:schemeClr val="tx1"/>
                </a:solidFill>
                <a:latin typeface="Courier New" charset="0"/>
                <a:ea typeface="Courier New" charset="0"/>
                <a:cs typeface="Courier New" charset="0"/>
              </a:rPr>
              <a:t>--</a:t>
            </a:r>
            <a:r>
              <a:rPr lang="en-US" dirty="0">
                <a:solidFill>
                  <a:schemeClr val="tx1"/>
                </a:solidFill>
                <a:latin typeface="Courier New" charset="0"/>
                <a:ea typeface="Courier New" charset="0"/>
                <a:cs typeface="Courier New" charset="0"/>
              </a:rPr>
              <a:t>name metrics \ </a:t>
            </a:r>
          </a:p>
          <a:p>
            <a:r>
              <a:rPr lang="en-US" dirty="0" smtClean="0">
                <a:solidFill>
                  <a:schemeClr val="tx1"/>
                </a:solidFill>
                <a:latin typeface="Courier New" charset="0"/>
                <a:ea typeface="Courier New" charset="0"/>
                <a:cs typeface="Courier New" charset="0"/>
              </a:rPr>
              <a:t>--</a:t>
            </a:r>
            <a:r>
              <a:rPr lang="en-US" dirty="0">
                <a:solidFill>
                  <a:schemeClr val="tx1"/>
                </a:solidFill>
                <a:latin typeface="Courier New" charset="0"/>
                <a:ea typeface="Courier New" charset="0"/>
                <a:cs typeface="Courier New" charset="0"/>
              </a:rPr>
              <a:t>mount type=</a:t>
            </a:r>
            <a:r>
              <a:rPr lang="en-US" dirty="0" err="1">
                <a:solidFill>
                  <a:schemeClr val="tx1"/>
                </a:solidFill>
                <a:latin typeface="Courier New" charset="0"/>
                <a:ea typeface="Courier New" charset="0"/>
                <a:cs typeface="Courier New" charset="0"/>
              </a:rPr>
              <a:t>bind,source</a:t>
            </a:r>
            <a:r>
              <a:rPr lang="en-US" dirty="0">
                <a:solidFill>
                  <a:schemeClr val="tx1"/>
                </a:solidFill>
                <a:latin typeface="Courier New" charset="0"/>
                <a:ea typeface="Courier New" charset="0"/>
                <a:cs typeface="Courier New" charset="0"/>
              </a:rPr>
              <a:t>=`</a:t>
            </a:r>
            <a:r>
              <a:rPr lang="en-US" dirty="0" err="1">
                <a:solidFill>
                  <a:schemeClr val="tx1"/>
                </a:solidFill>
                <a:latin typeface="Courier New" charset="0"/>
                <a:ea typeface="Courier New" charset="0"/>
                <a:cs typeface="Courier New" charset="0"/>
              </a:rPr>
              <a:t>pwd</a:t>
            </a:r>
            <a:r>
              <a:rPr lang="en-US" dirty="0">
                <a:solidFill>
                  <a:schemeClr val="tx1"/>
                </a:solidFill>
                <a:latin typeface="Courier New" charset="0"/>
                <a:ea typeface="Courier New" charset="0"/>
                <a:cs typeface="Courier New" charset="0"/>
              </a:rPr>
              <a:t>`/</a:t>
            </a:r>
            <a:r>
              <a:rPr lang="en-US" dirty="0" err="1">
                <a:solidFill>
                  <a:schemeClr val="tx1"/>
                </a:solidFill>
                <a:latin typeface="Courier New" charset="0"/>
                <a:ea typeface="Courier New" charset="0"/>
                <a:cs typeface="Courier New" charset="0"/>
              </a:rPr>
              <a:t>prometheus.yml,destination</a:t>
            </a:r>
            <a:r>
              <a:rPr lang="en-US" dirty="0">
                <a:solidFill>
                  <a:schemeClr val="tx1"/>
                </a:solidFill>
                <a:latin typeface="Courier New" charset="0"/>
                <a:ea typeface="Courier New" charset="0"/>
                <a:cs typeface="Courier New" charset="0"/>
              </a:rPr>
              <a:t>=/</a:t>
            </a:r>
            <a:r>
              <a:rPr lang="en-US" dirty="0" err="1">
                <a:solidFill>
                  <a:schemeClr val="tx1"/>
                </a:solidFill>
                <a:latin typeface="Courier New" charset="0"/>
                <a:ea typeface="Courier New" charset="0"/>
                <a:cs typeface="Courier New" charset="0"/>
              </a:rPr>
              <a:t>etc</a:t>
            </a:r>
            <a:r>
              <a:rPr lang="en-US" dirty="0">
                <a:solidFill>
                  <a:schemeClr val="tx1"/>
                </a:solidFill>
                <a:latin typeface="Courier New" charset="0"/>
                <a:ea typeface="Courier New" charset="0"/>
                <a:cs typeface="Courier New" charset="0"/>
              </a:rPr>
              <a:t>/</a:t>
            </a:r>
            <a:r>
              <a:rPr lang="en-US" dirty="0" err="1">
                <a:solidFill>
                  <a:schemeClr val="tx1"/>
                </a:solidFill>
                <a:latin typeface="Courier New" charset="0"/>
                <a:ea typeface="Courier New" charset="0"/>
                <a:cs typeface="Courier New" charset="0"/>
              </a:rPr>
              <a:t>prometheus</a:t>
            </a:r>
            <a:r>
              <a:rPr lang="en-US" dirty="0">
                <a:solidFill>
                  <a:schemeClr val="tx1"/>
                </a:solidFill>
                <a:latin typeface="Courier New" charset="0"/>
                <a:ea typeface="Courier New" charset="0"/>
                <a:cs typeface="Courier New" charset="0"/>
              </a:rPr>
              <a:t>/</a:t>
            </a:r>
            <a:r>
              <a:rPr lang="en-US" dirty="0" err="1">
                <a:solidFill>
                  <a:schemeClr val="tx1"/>
                </a:solidFill>
                <a:latin typeface="Courier New" charset="0"/>
                <a:ea typeface="Courier New" charset="0"/>
                <a:cs typeface="Courier New" charset="0"/>
              </a:rPr>
              <a:t>prometheus.yml</a:t>
            </a:r>
            <a:r>
              <a:rPr lang="en-US" dirty="0">
                <a:solidFill>
                  <a:schemeClr val="tx1"/>
                </a:solidFill>
                <a:latin typeface="Courier New" charset="0"/>
                <a:ea typeface="Courier New" charset="0"/>
                <a:cs typeface="Courier New" charset="0"/>
              </a:rPr>
              <a:t> \ </a:t>
            </a:r>
          </a:p>
          <a:p>
            <a:r>
              <a:rPr lang="en-US" dirty="0">
                <a:solidFill>
                  <a:schemeClr val="tx1"/>
                </a:solidFill>
                <a:latin typeface="Courier New" charset="0"/>
                <a:ea typeface="Courier New" charset="0"/>
                <a:cs typeface="Courier New" charset="0"/>
              </a:rPr>
              <a:t>--publish 9090:9090/</a:t>
            </a:r>
            <a:r>
              <a:rPr lang="en-US" dirty="0" err="1">
                <a:solidFill>
                  <a:schemeClr val="tx1"/>
                </a:solidFill>
                <a:latin typeface="Courier New" charset="0"/>
                <a:ea typeface="Courier New" charset="0"/>
                <a:cs typeface="Courier New" charset="0"/>
              </a:rPr>
              <a:t>tcp</a:t>
            </a:r>
            <a:r>
              <a:rPr lang="en-US" dirty="0">
                <a:solidFill>
                  <a:schemeClr val="tx1"/>
                </a:solidFill>
                <a:latin typeface="Courier New" charset="0"/>
                <a:ea typeface="Courier New" charset="0"/>
                <a:cs typeface="Courier New" charset="0"/>
              </a:rPr>
              <a:t> \ </a:t>
            </a:r>
          </a:p>
          <a:p>
            <a:r>
              <a:rPr lang="en-US" dirty="0">
                <a:solidFill>
                  <a:schemeClr val="tx1"/>
                </a:solidFill>
                <a:latin typeface="Courier New" charset="0"/>
                <a:ea typeface="Courier New" charset="0"/>
                <a:cs typeface="Courier New" charset="0"/>
              </a:rPr>
              <a:t>prom/</a:t>
            </a:r>
            <a:r>
              <a:rPr lang="en-US" dirty="0" err="1">
                <a:solidFill>
                  <a:schemeClr val="tx1"/>
                </a:solidFill>
                <a:latin typeface="Courier New" charset="0"/>
                <a:ea typeface="Courier New" charset="0"/>
                <a:cs typeface="Courier New" charset="0"/>
              </a:rPr>
              <a:t>prometheus</a:t>
            </a:r>
            <a:endParaRPr lang="en-US"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95687517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Prometheus</a:t>
            </a:r>
            <a:endParaRPr lang="en-US" dirty="0"/>
          </a:p>
        </p:txBody>
      </p:sp>
      <p:sp>
        <p:nvSpPr>
          <p:cNvPr id="3" name="Content Placeholder 2"/>
          <p:cNvSpPr>
            <a:spLocks noGrp="1"/>
          </p:cNvSpPr>
          <p:nvPr>
            <p:ph idx="1"/>
          </p:nvPr>
        </p:nvSpPr>
        <p:spPr>
          <a:xfrm>
            <a:off x="1097279" y="1066801"/>
            <a:ext cx="10058401" cy="5105399"/>
          </a:xfrm>
        </p:spPr>
        <p:txBody>
          <a:bodyPr>
            <a:normAutofit/>
          </a:bodyPr>
          <a:lstStyle/>
          <a:p>
            <a:pPr>
              <a:buFont typeface="Wingdings" charset="2"/>
              <a:buChar char="q"/>
            </a:pPr>
            <a:r>
              <a:rPr lang="en-US" sz="2200" dirty="0" smtClean="0">
                <a:solidFill>
                  <a:schemeClr val="tx1"/>
                </a:solidFill>
              </a:rPr>
              <a:t> </a:t>
            </a:r>
            <a:r>
              <a:rPr lang="en-US" sz="2400" dirty="0" smtClean="0">
                <a:solidFill>
                  <a:schemeClr val="tx1"/>
                </a:solidFill>
              </a:rPr>
              <a:t>Prometheus </a:t>
            </a:r>
            <a:r>
              <a:rPr lang="en-US" sz="2400" dirty="0">
                <a:solidFill>
                  <a:schemeClr val="tx1"/>
                </a:solidFill>
              </a:rPr>
              <a:t>dashboard is at </a:t>
            </a:r>
            <a:r>
              <a:rPr lang="en-US" sz="2400" dirty="0">
                <a:solidFill>
                  <a:schemeClr val="tx1"/>
                </a:solidFill>
                <a:latin typeface="Courier New" charset="0"/>
                <a:ea typeface="Courier New" charset="0"/>
                <a:cs typeface="Courier New" charset="0"/>
              </a:rPr>
              <a:t>http://</a:t>
            </a:r>
            <a:r>
              <a:rPr lang="en-US" sz="2400" dirty="0" smtClean="0">
                <a:solidFill>
                  <a:schemeClr val="tx1"/>
                </a:solidFill>
                <a:latin typeface="Courier New" charset="0"/>
                <a:ea typeface="Courier New" charset="0"/>
                <a:cs typeface="Courier New" charset="0"/>
              </a:rPr>
              <a:t>localhost:9090</a:t>
            </a: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smtClean="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r>
              <a:rPr lang="en-US" sz="2400" dirty="0" smtClean="0">
                <a:solidFill>
                  <a:schemeClr val="tx1"/>
                </a:solidFill>
                <a:latin typeface="Courier New" charset="0"/>
                <a:ea typeface="Courier New" charset="0"/>
                <a:cs typeface="Courier New" charset="0"/>
              </a:rPr>
              <a:t> </a:t>
            </a:r>
            <a:r>
              <a:rPr lang="en-US" sz="2400" dirty="0">
                <a:solidFill>
                  <a:schemeClr val="tx1"/>
                </a:solidFill>
              </a:rPr>
              <a:t>It shows that the Prometheus endpoint is available for </a:t>
            </a:r>
            <a:r>
              <a:rPr lang="en-US" sz="2400" dirty="0" smtClean="0">
                <a:solidFill>
                  <a:schemeClr val="tx1"/>
                </a:solidFill>
              </a:rPr>
              <a:t>scraping</a:t>
            </a:r>
            <a:endParaRPr lang="en-US" sz="2400" dirty="0">
              <a:solidFill>
                <a:schemeClr val="tx1"/>
              </a:solidFill>
            </a:endParaRPr>
          </a:p>
          <a:p>
            <a:pPr>
              <a:buFont typeface="Wingdings" charset="2"/>
              <a:buChar char="q"/>
            </a:pPr>
            <a:r>
              <a:rPr lang="en-US" sz="2400" dirty="0" smtClean="0">
                <a:solidFill>
                  <a:schemeClr val="tx1"/>
                </a:solidFill>
              </a:rPr>
              <a:t>  Click </a:t>
            </a:r>
            <a:r>
              <a:rPr lang="en-US" sz="2400" dirty="0">
                <a:solidFill>
                  <a:schemeClr val="tx1"/>
                </a:solidFill>
              </a:rPr>
              <a:t>on Graph and click on -ins</a:t>
            </a:r>
            <a:r>
              <a:rPr lang="en-US" sz="2400" dirty="0">
                <a:solidFill>
                  <a:schemeClr val="tx1"/>
                </a:solidFill>
                <a:latin typeface="Courier New" charset="0"/>
                <a:ea typeface="Courier New" charset="0"/>
                <a:cs typeface="Courier New" charset="0"/>
              </a:rPr>
              <a:t>ert metric at cursor-</a:t>
            </a:r>
            <a:r>
              <a:rPr lang="en-US" sz="2400" dirty="0">
                <a:solidFill>
                  <a:schemeClr val="tx1"/>
                </a:solidFill>
              </a:rPr>
              <a:t> to see the list of metrics available:</a:t>
            </a:r>
          </a:p>
          <a:p>
            <a:pPr>
              <a:buFont typeface="Wingdings" charset="2"/>
              <a:buChar char="q"/>
            </a:pPr>
            <a:endParaRPr lang="en-US" sz="2400" dirty="0">
              <a:solidFill>
                <a:schemeClr val="tx1"/>
              </a:solidFill>
            </a:endParaRPr>
          </a:p>
          <a:p>
            <a:pPr>
              <a:buFont typeface="Wingdings" charset="2"/>
              <a:buChar char="q"/>
            </a:pPr>
            <a:endParaRPr lang="en-US" sz="2400" dirty="0"/>
          </a:p>
          <a:p>
            <a:pPr>
              <a:buFont typeface="Wingdings" charset="2"/>
              <a:buChar char="q"/>
            </a:pPr>
            <a:endParaRPr lang="en-US" sz="2400" dirty="0"/>
          </a:p>
          <a:p>
            <a:pPr>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64</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524000"/>
            <a:ext cx="10439400" cy="19734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015947" flipH="1">
            <a:off x="10818992" y="5256779"/>
            <a:ext cx="1041335" cy="739348"/>
          </a:xfrm>
          <a:prstGeom prst="rect">
            <a:avLst/>
          </a:prstGeom>
        </p:spPr>
      </p:pic>
      <p:sp>
        <p:nvSpPr>
          <p:cNvPr id="9" name="TextBox 8"/>
          <p:cNvSpPr txBox="1"/>
          <p:nvPr/>
        </p:nvSpPr>
        <p:spPr>
          <a:xfrm rot="20141411" flipH="1">
            <a:off x="9590098" y="4906215"/>
            <a:ext cx="1242648" cy="954107"/>
          </a:xfrm>
          <a:prstGeom prst="rect">
            <a:avLst/>
          </a:prstGeom>
          <a:noFill/>
        </p:spPr>
        <p:txBody>
          <a:bodyPr wrap="none" rtlCol="0">
            <a:spAutoFit/>
          </a:bodyPr>
          <a:lstStyle/>
          <a:p>
            <a:pPr algn="ctr"/>
            <a:r>
              <a:rPr lang="en-US" sz="2800" dirty="0" smtClean="0">
                <a:solidFill>
                  <a:srgbClr val="E72102"/>
                </a:solidFill>
                <a:latin typeface="Hand Of Sean (Demo)" charset="0"/>
                <a:ea typeface="Hand Of Sean (Demo)" charset="0"/>
                <a:cs typeface="Hand Of Sean (Demo)" charset="0"/>
              </a:rPr>
              <a:t>Next,</a:t>
            </a:r>
          </a:p>
          <a:p>
            <a:pPr algn="ctr"/>
            <a:r>
              <a:rPr lang="en-US" sz="2800" dirty="0" smtClean="0">
                <a:solidFill>
                  <a:srgbClr val="E72102"/>
                </a:solidFill>
                <a:latin typeface="Hand Of Sean (Demo)" charset="0"/>
                <a:ea typeface="Hand Of Sean (Demo)" charset="0"/>
                <a:cs typeface="Hand Of Sean (Demo)" charset="0"/>
              </a:rPr>
              <a:t>Slide!</a:t>
            </a:r>
            <a:endParaRPr lang="en-US" sz="2800" dirty="0">
              <a:solidFill>
                <a:srgbClr val="E72102"/>
              </a:solidFill>
              <a:latin typeface="Hand Of Sean (Demo)" charset="0"/>
              <a:ea typeface="Hand Of Sean (Demo)" charset="0"/>
              <a:cs typeface="Hand Of Sean (Demo)" charset="0"/>
            </a:endParaRPr>
          </a:p>
        </p:txBody>
      </p:sp>
    </p:spTree>
    <p:extLst>
      <p:ext uri="{BB962C8B-B14F-4D97-AF65-F5344CB8AC3E}">
        <p14:creationId xmlns:p14="http://schemas.microsoft.com/office/powerpoint/2010/main" val="170164615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Prometheus</a:t>
            </a:r>
            <a:endParaRPr lang="en-US" dirty="0"/>
          </a:p>
        </p:txBody>
      </p:sp>
      <p:sp>
        <p:nvSpPr>
          <p:cNvPr id="3" name="Content Placeholder 2"/>
          <p:cNvSpPr>
            <a:spLocks noGrp="1"/>
          </p:cNvSpPr>
          <p:nvPr>
            <p:ph idx="1"/>
          </p:nvPr>
        </p:nvSpPr>
        <p:spPr>
          <a:xfrm>
            <a:off x="1097279" y="1066801"/>
            <a:ext cx="6827521" cy="5105399"/>
          </a:xfrm>
        </p:spPr>
        <p:txBody>
          <a:bodyPr>
            <a:normAutofit/>
          </a:bodyPr>
          <a:lstStyle/>
          <a:p>
            <a:pPr>
              <a:buFont typeface="Wingdings" charset="2"/>
              <a:buChar char="q"/>
            </a:pPr>
            <a:r>
              <a:rPr lang="en-US" sz="2400" dirty="0" smtClean="0">
                <a:solidFill>
                  <a:schemeClr val="tx1"/>
                </a:solidFill>
              </a:rPr>
              <a:t> These are all the metrics published by the Prometheus endpoint</a:t>
            </a:r>
          </a:p>
          <a:p>
            <a:pPr>
              <a:buFont typeface="Wingdings" charset="2"/>
              <a:buChar char="q"/>
            </a:pPr>
            <a:endParaRPr lang="en-US" sz="2400" dirty="0" smtClean="0">
              <a:solidFill>
                <a:schemeClr val="tx1"/>
              </a:solidFill>
            </a:endParaRPr>
          </a:p>
          <a:p>
            <a:pPr>
              <a:buFont typeface="Wingdings" charset="2"/>
              <a:buChar char="q"/>
            </a:pPr>
            <a:endParaRPr lang="en-US" sz="2400" dirty="0" smtClean="0"/>
          </a:p>
          <a:p>
            <a:pPr>
              <a:buFont typeface="Wingdings" charset="2"/>
              <a:buChar char="q"/>
            </a:pPr>
            <a:endParaRPr lang="en-US" sz="2400" dirty="0" smtClean="0"/>
          </a:p>
          <a:p>
            <a:pPr>
              <a:buFont typeface="Wingdings" charset="2"/>
              <a:buChar char="q"/>
            </a:pPr>
            <a:endParaRPr lang="en-US" sz="22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dirty="0" smtClean="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65</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136088"/>
            <a:ext cx="3435482" cy="4966824"/>
          </a:xfrm>
          <a:prstGeom prst="rect">
            <a:avLst/>
          </a:prstGeom>
        </p:spPr>
      </p:pic>
    </p:spTree>
    <p:extLst>
      <p:ext uri="{BB962C8B-B14F-4D97-AF65-F5344CB8AC3E}">
        <p14:creationId xmlns:p14="http://schemas.microsoft.com/office/powerpoint/2010/main" val="1769816334"/>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Prometheus</a:t>
            </a:r>
            <a:endParaRPr lang="en-US" dirty="0"/>
          </a:p>
        </p:txBody>
      </p:sp>
      <p:sp>
        <p:nvSpPr>
          <p:cNvPr id="3" name="Content Placeholder 2"/>
          <p:cNvSpPr>
            <a:spLocks noGrp="1"/>
          </p:cNvSpPr>
          <p:nvPr>
            <p:ph idx="1"/>
          </p:nvPr>
        </p:nvSpPr>
        <p:spPr>
          <a:xfrm>
            <a:off x="1097279" y="1066801"/>
            <a:ext cx="10058401" cy="5105399"/>
          </a:xfrm>
        </p:spPr>
        <p:txBody>
          <a:bodyPr>
            <a:normAutofit/>
          </a:bodyPr>
          <a:lstStyle/>
          <a:p>
            <a:pPr>
              <a:buFont typeface="Wingdings" charset="2"/>
              <a:buChar char="q"/>
            </a:pPr>
            <a:r>
              <a:rPr lang="en-US" sz="2400" dirty="0" smtClean="0">
                <a:solidFill>
                  <a:schemeClr val="tx1"/>
                </a:solidFill>
              </a:rPr>
              <a:t> Choose</a:t>
            </a:r>
            <a:r>
              <a:rPr lang="en-US" sz="2400" dirty="0">
                <a:solidFill>
                  <a:schemeClr val="tx1"/>
                </a:solidFill>
              </a:rPr>
              <a:t> </a:t>
            </a:r>
            <a:r>
              <a:rPr lang="en-US" sz="2400" dirty="0" err="1">
                <a:solidFill>
                  <a:schemeClr val="tx1"/>
                </a:solidFill>
                <a:latin typeface="Courier New" charset="0"/>
                <a:ea typeface="Courier New" charset="0"/>
                <a:cs typeface="Courier New" charset="0"/>
              </a:rPr>
              <a:t>http_request_total</a:t>
            </a:r>
            <a:r>
              <a:rPr lang="en-US" sz="2400" dirty="0">
                <a:solidFill>
                  <a:schemeClr val="tx1"/>
                </a:solidFill>
              </a:rPr>
              <a:t> metrics, click on Execute</a:t>
            </a:r>
          </a:p>
          <a:p>
            <a:pPr>
              <a:buFont typeface="Wingdings" charset="2"/>
              <a:buChar char="q"/>
            </a:pPr>
            <a:endParaRPr lang="en-US" sz="2400" dirty="0">
              <a:solidFill>
                <a:schemeClr val="tx1"/>
              </a:solidFill>
            </a:endParaRPr>
          </a:p>
          <a:p>
            <a:pPr>
              <a:buFont typeface="Wingdings" charset="2"/>
              <a:buChar char="q"/>
            </a:pPr>
            <a:endParaRPr lang="en-US" sz="2400" dirty="0"/>
          </a:p>
          <a:p>
            <a:pPr>
              <a:buFont typeface="Wingdings" charset="2"/>
              <a:buChar char="q"/>
            </a:pPr>
            <a:endParaRPr lang="en-US" sz="2400" dirty="0"/>
          </a:p>
          <a:p>
            <a:pPr>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66</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1598012"/>
            <a:ext cx="9372600" cy="4574188"/>
          </a:xfrm>
          <a:prstGeom prst="rect">
            <a:avLst/>
          </a:prstGeom>
        </p:spPr>
      </p:pic>
    </p:spTree>
    <p:extLst>
      <p:ext uri="{BB962C8B-B14F-4D97-AF65-F5344CB8AC3E}">
        <p14:creationId xmlns:p14="http://schemas.microsoft.com/office/powerpoint/2010/main" val="1624382254"/>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Prometheus</a:t>
            </a:r>
            <a:endParaRPr lang="en-US" dirty="0"/>
          </a:p>
        </p:txBody>
      </p:sp>
      <p:sp>
        <p:nvSpPr>
          <p:cNvPr id="3" name="Content Placeholder 2"/>
          <p:cNvSpPr>
            <a:spLocks noGrp="1"/>
          </p:cNvSpPr>
          <p:nvPr>
            <p:ph idx="1"/>
          </p:nvPr>
        </p:nvSpPr>
        <p:spPr>
          <a:xfrm>
            <a:off x="1097279" y="1066801"/>
            <a:ext cx="3550921" cy="5105399"/>
          </a:xfrm>
        </p:spPr>
        <p:txBody>
          <a:bodyPr>
            <a:normAutofit/>
          </a:bodyPr>
          <a:lstStyle/>
          <a:p>
            <a:pPr>
              <a:buFont typeface="Wingdings" charset="2"/>
              <a:buChar char="q"/>
            </a:pPr>
            <a:r>
              <a:rPr lang="en-US" sz="2400" dirty="0" smtClean="0">
                <a:solidFill>
                  <a:schemeClr val="tx1"/>
                </a:solidFill>
              </a:rPr>
              <a:t> Switch from Console</a:t>
            </a:r>
            <a:r>
              <a:rPr lang="en-US" sz="2400" dirty="0">
                <a:solidFill>
                  <a:schemeClr val="tx1"/>
                </a:solidFill>
              </a:rPr>
              <a:t> to </a:t>
            </a:r>
            <a:r>
              <a:rPr lang="en-US" sz="2400" dirty="0" smtClean="0">
                <a:solidFill>
                  <a:schemeClr val="tx1"/>
                </a:solidFill>
              </a:rPr>
              <a:t>Graph</a:t>
            </a:r>
            <a:endParaRPr lang="en-US" sz="2400" dirty="0">
              <a:solidFill>
                <a:schemeClr val="tx1"/>
              </a:solidFill>
            </a:endParaRPr>
          </a:p>
          <a:p>
            <a:pPr>
              <a:buFont typeface="Wingdings" charset="2"/>
              <a:buChar char="q"/>
            </a:pPr>
            <a:endParaRPr lang="en-US" sz="2400" dirty="0"/>
          </a:p>
          <a:p>
            <a:pPr>
              <a:buFont typeface="Wingdings" charset="2"/>
              <a:buChar char="q"/>
            </a:pPr>
            <a:endParaRPr lang="en-US" sz="2400" dirty="0"/>
          </a:p>
          <a:p>
            <a:pPr>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67</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1216582"/>
            <a:ext cx="6153421" cy="4955618"/>
          </a:xfrm>
          <a:prstGeom prst="rect">
            <a:avLst/>
          </a:prstGeom>
        </p:spPr>
      </p:pic>
    </p:spTree>
    <p:extLst>
      <p:ext uri="{BB962C8B-B14F-4D97-AF65-F5344CB8AC3E}">
        <p14:creationId xmlns:p14="http://schemas.microsoft.com/office/powerpoint/2010/main" val="199350552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Prometheus</a:t>
            </a:r>
            <a:endParaRPr lang="en-US" dirty="0"/>
          </a:p>
        </p:txBody>
      </p:sp>
      <p:sp>
        <p:nvSpPr>
          <p:cNvPr id="3" name="Content Placeholder 2"/>
          <p:cNvSpPr>
            <a:spLocks noGrp="1"/>
          </p:cNvSpPr>
          <p:nvPr>
            <p:ph idx="1"/>
          </p:nvPr>
        </p:nvSpPr>
        <p:spPr>
          <a:xfrm>
            <a:off x="1097279" y="1066801"/>
            <a:ext cx="3093721" cy="5105399"/>
          </a:xfrm>
        </p:spPr>
        <p:txBody>
          <a:bodyPr>
            <a:normAutofit/>
          </a:bodyPr>
          <a:lstStyle/>
          <a:p>
            <a:pPr>
              <a:buFont typeface="Wingdings" charset="2"/>
              <a:buChar char="q"/>
            </a:pPr>
            <a:r>
              <a:rPr lang="en-US" sz="2400" dirty="0" smtClean="0">
                <a:solidFill>
                  <a:schemeClr val="tx1"/>
                </a:solidFill>
              </a:rPr>
              <a:t> </a:t>
            </a:r>
            <a:r>
              <a:rPr lang="en-US" sz="2400" dirty="0">
                <a:solidFill>
                  <a:schemeClr val="tx1"/>
                </a:solidFill>
              </a:rPr>
              <a:t>Change the duration from 1h to 5m</a:t>
            </a:r>
            <a:endParaRPr lang="en-US" sz="2400" dirty="0"/>
          </a:p>
          <a:p>
            <a:pPr>
              <a:buFont typeface="Wingdings" charset="2"/>
              <a:buChar char="q"/>
            </a:pPr>
            <a:endParaRPr lang="en-US" sz="2400" dirty="0"/>
          </a:p>
          <a:p>
            <a:pPr>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68</a:t>
            </a:fld>
            <a:endParaRPr lang="en-US"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132" y="1132490"/>
            <a:ext cx="6623568" cy="4974020"/>
          </a:xfrm>
          <a:prstGeom prst="rect">
            <a:avLst/>
          </a:prstGeom>
        </p:spPr>
      </p:pic>
    </p:spTree>
    <p:extLst>
      <p:ext uri="{BB962C8B-B14F-4D97-AF65-F5344CB8AC3E}">
        <p14:creationId xmlns:p14="http://schemas.microsoft.com/office/powerpoint/2010/main" val="757863632"/>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Prometheus</a:t>
            </a:r>
            <a:endParaRPr lang="en-US" dirty="0"/>
          </a:p>
        </p:txBody>
      </p:sp>
      <p:sp>
        <p:nvSpPr>
          <p:cNvPr id="3" name="Content Placeholder 2"/>
          <p:cNvSpPr>
            <a:spLocks noGrp="1"/>
          </p:cNvSpPr>
          <p:nvPr>
            <p:ph idx="1"/>
          </p:nvPr>
        </p:nvSpPr>
        <p:spPr>
          <a:xfrm>
            <a:off x="1097279" y="1066801"/>
            <a:ext cx="10256521" cy="5105399"/>
          </a:xfrm>
        </p:spPr>
        <p:txBody>
          <a:bodyPr>
            <a:normAutofit/>
          </a:bodyPr>
          <a:lstStyle/>
          <a:p>
            <a:pPr>
              <a:buFont typeface="Wingdings" charset="2"/>
              <a:buChar char="q"/>
            </a:pPr>
            <a:r>
              <a:rPr lang="en-US" sz="2400" dirty="0" smtClean="0">
                <a:solidFill>
                  <a:schemeClr val="tx1"/>
                </a:solidFill>
              </a:rPr>
              <a:t>Click on Add Graph, select a different metric, say </a:t>
            </a:r>
            <a:r>
              <a:rPr lang="en-US" sz="2400" dirty="0" err="1">
                <a:solidFill>
                  <a:schemeClr val="tx1"/>
                </a:solidFill>
                <a:latin typeface="Courier New" charset="0"/>
                <a:ea typeface="Courier New" charset="0"/>
                <a:cs typeface="Courier New" charset="0"/>
              </a:rPr>
              <a:t>http_requests_duration_microseconds</a:t>
            </a:r>
            <a:r>
              <a:rPr lang="en-US" sz="2400" dirty="0" smtClean="0">
                <a:solidFill>
                  <a:schemeClr val="tx1"/>
                </a:solidFill>
              </a:rPr>
              <a:t>, </a:t>
            </a:r>
            <a:r>
              <a:rPr lang="en-US" sz="2400" dirty="0">
                <a:solidFill>
                  <a:schemeClr val="tx1"/>
                </a:solidFill>
              </a:rPr>
              <a:t>and click on </a:t>
            </a:r>
            <a:r>
              <a:rPr lang="en-US" sz="2400" dirty="0" smtClean="0">
                <a:solidFill>
                  <a:schemeClr val="tx1"/>
                </a:solidFill>
              </a:rPr>
              <a:t>Execute   </a:t>
            </a:r>
            <a:endParaRPr lang="en-US" sz="2400" dirty="0" smtClean="0"/>
          </a:p>
          <a:p>
            <a:pPr>
              <a:buFont typeface="Wingdings" charset="2"/>
              <a:buChar char="q"/>
            </a:pPr>
            <a:endParaRPr lang="en-US" sz="2400" dirty="0"/>
          </a:p>
          <a:p>
            <a:pPr>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69</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55749"/>
            <a:ext cx="10591800" cy="3049651"/>
          </a:xfrm>
          <a:prstGeom prst="rect">
            <a:avLst/>
          </a:prstGeom>
        </p:spPr>
      </p:pic>
    </p:spTree>
    <p:extLst>
      <p:ext uri="{BB962C8B-B14F-4D97-AF65-F5344CB8AC3E}">
        <p14:creationId xmlns:p14="http://schemas.microsoft.com/office/powerpoint/2010/main" val="88733693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In-container Java Development: Eclipse</a:t>
            </a: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7</a:t>
            </a:fld>
            <a:endParaRPr lang="en-US" alt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1195168"/>
            <a:ext cx="6705600" cy="5032481"/>
          </a:xfrm>
          <a:prstGeom prst="rect">
            <a:avLst/>
          </a:prstGeom>
        </p:spPr>
      </p:pic>
      <p:sp>
        <p:nvSpPr>
          <p:cNvPr id="7" name="Content Placeholder 2"/>
          <p:cNvSpPr>
            <a:spLocks noGrp="1"/>
          </p:cNvSpPr>
          <p:nvPr/>
        </p:nvSpPr>
        <p:spPr>
          <a:xfrm>
            <a:off x="2209800" y="1131844"/>
            <a:ext cx="7848600" cy="37325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400" dirty="0" smtClean="0">
                <a:solidFill>
                  <a:schemeClr val="tx1"/>
                </a:solidFill>
                <a:ea typeface="Courier New" charset="0"/>
                <a:cs typeface="Courier New" charset="0"/>
              </a:rPr>
              <a:t>File&gt;</a:t>
            </a:r>
            <a:r>
              <a:rPr lang="en-US" sz="2400" dirty="0">
                <a:solidFill>
                  <a:schemeClr val="tx1"/>
                </a:solidFill>
                <a:ea typeface="Courier New" charset="0"/>
                <a:cs typeface="Courier New" charset="0"/>
              </a:rPr>
              <a:t> Import Select Maven&gt; Existing Maven Projects&gt; Next</a:t>
            </a:r>
          </a:p>
        </p:txBody>
      </p:sp>
    </p:spTree>
    <p:extLst>
      <p:ext uri="{BB962C8B-B14F-4D97-AF65-F5344CB8AC3E}">
        <p14:creationId xmlns:p14="http://schemas.microsoft.com/office/powerpoint/2010/main" val="26923055"/>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Prometheus</a:t>
            </a:r>
            <a:endParaRPr lang="en-US" dirty="0"/>
          </a:p>
        </p:txBody>
      </p:sp>
      <p:sp>
        <p:nvSpPr>
          <p:cNvPr id="3" name="Content Placeholder 2"/>
          <p:cNvSpPr>
            <a:spLocks noGrp="1"/>
          </p:cNvSpPr>
          <p:nvPr>
            <p:ph idx="1"/>
          </p:nvPr>
        </p:nvSpPr>
        <p:spPr>
          <a:xfrm>
            <a:off x="1097279" y="1066801"/>
            <a:ext cx="10256521" cy="5105399"/>
          </a:xfrm>
        </p:spPr>
        <p:txBody>
          <a:bodyPr>
            <a:normAutofit/>
          </a:bodyPr>
          <a:lstStyle/>
          <a:p>
            <a:pPr>
              <a:buFont typeface="Wingdings" charset="2"/>
              <a:buChar char="q"/>
            </a:pPr>
            <a:r>
              <a:rPr lang="en-US" sz="2400" dirty="0" smtClean="0"/>
              <a:t> </a:t>
            </a:r>
            <a:r>
              <a:rPr lang="en-US" sz="2400" dirty="0" smtClean="0">
                <a:solidFill>
                  <a:schemeClr val="tx1"/>
                </a:solidFill>
              </a:rPr>
              <a:t>Switch </a:t>
            </a:r>
            <a:r>
              <a:rPr lang="en-US" sz="2400" dirty="0">
                <a:solidFill>
                  <a:schemeClr val="tx1"/>
                </a:solidFill>
              </a:rPr>
              <a:t>from Console to Graph and change the duration from 1h to 5m</a:t>
            </a:r>
          </a:p>
          <a:p>
            <a:pPr>
              <a:buFont typeface="Wingdings" charset="2"/>
              <a:buChar char="q"/>
            </a:pPr>
            <a:endParaRPr lang="en-US" sz="2400" dirty="0"/>
          </a:p>
          <a:p>
            <a:pPr>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70</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24049"/>
            <a:ext cx="9220200" cy="4624351"/>
          </a:xfrm>
          <a:prstGeom prst="rect">
            <a:avLst/>
          </a:prstGeom>
        </p:spPr>
      </p:pic>
    </p:spTree>
    <p:extLst>
      <p:ext uri="{BB962C8B-B14F-4D97-AF65-F5344CB8AC3E}">
        <p14:creationId xmlns:p14="http://schemas.microsoft.com/office/powerpoint/2010/main" val="1632297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Prometheus</a:t>
            </a:r>
            <a:endParaRPr lang="en-US" dirty="0"/>
          </a:p>
        </p:txBody>
      </p:sp>
      <p:sp>
        <p:nvSpPr>
          <p:cNvPr id="3" name="Content Placeholder 2"/>
          <p:cNvSpPr>
            <a:spLocks noGrp="1"/>
          </p:cNvSpPr>
          <p:nvPr>
            <p:ph idx="1"/>
          </p:nvPr>
        </p:nvSpPr>
        <p:spPr>
          <a:xfrm>
            <a:off x="1097279" y="1066801"/>
            <a:ext cx="10256521" cy="5105399"/>
          </a:xfrm>
        </p:spPr>
        <p:txBody>
          <a:bodyPr>
            <a:normAutofit/>
          </a:bodyPr>
          <a:lstStyle/>
          <a:p>
            <a:pPr>
              <a:buFont typeface="Wingdings" charset="2"/>
              <a:buChar char="q"/>
            </a:pPr>
            <a:r>
              <a:rPr lang="en-US" sz="2400" dirty="0" smtClean="0"/>
              <a:t> </a:t>
            </a:r>
            <a:r>
              <a:rPr lang="en-US" sz="2400" dirty="0" smtClean="0">
                <a:solidFill>
                  <a:schemeClr val="tx1"/>
                </a:solidFill>
              </a:rPr>
              <a:t>Stop </a:t>
            </a:r>
            <a:r>
              <a:rPr lang="en-US" sz="2400" dirty="0">
                <a:solidFill>
                  <a:schemeClr val="tx1"/>
                </a:solidFill>
              </a:rPr>
              <a:t>the container: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container </a:t>
            </a:r>
            <a:r>
              <a:rPr lang="en-US" sz="2400" dirty="0" err="1">
                <a:solidFill>
                  <a:schemeClr val="tx1"/>
                </a:solidFill>
                <a:latin typeface="Courier New" charset="0"/>
                <a:ea typeface="Courier New" charset="0"/>
                <a:cs typeface="Courier New" charset="0"/>
              </a:rPr>
              <a:t>rm</a:t>
            </a:r>
            <a:r>
              <a:rPr lang="en-US" sz="2400" dirty="0">
                <a:solidFill>
                  <a:schemeClr val="tx1"/>
                </a:solidFill>
                <a:latin typeface="Courier New" charset="0"/>
                <a:ea typeface="Courier New" charset="0"/>
                <a:cs typeface="Courier New" charset="0"/>
              </a:rPr>
              <a:t> -f </a:t>
            </a:r>
            <a:r>
              <a:rPr lang="en-US" sz="2400" dirty="0" smtClean="0">
                <a:solidFill>
                  <a:schemeClr val="tx1"/>
                </a:solidFill>
                <a:latin typeface="Courier New" charset="0"/>
                <a:ea typeface="Courier New" charset="0"/>
                <a:cs typeface="Courier New" charset="0"/>
              </a:rPr>
              <a:t>metrics</a:t>
            </a:r>
          </a:p>
          <a:p>
            <a:pPr>
              <a:buFont typeface="Wingdings" charset="2"/>
              <a:buChar char="q"/>
            </a:pPr>
            <a:r>
              <a:rPr lang="en-US" sz="2400" dirty="0">
                <a:solidFill>
                  <a:schemeClr val="tx1"/>
                </a:solidFill>
                <a:ea typeface="Courier New" charset="0"/>
                <a:cs typeface="Courier New" charset="0"/>
              </a:rPr>
              <a:t> </a:t>
            </a:r>
            <a:r>
              <a:rPr lang="en-US" sz="2400" dirty="0">
                <a:solidFill>
                  <a:schemeClr val="tx1"/>
                </a:solidFill>
              </a:rPr>
              <a:t>Multiple graphs can be added this </a:t>
            </a:r>
            <a:r>
              <a:rPr lang="en-US" sz="2400" dirty="0" smtClean="0">
                <a:solidFill>
                  <a:schemeClr val="tx1"/>
                </a:solidFill>
              </a:rPr>
              <a:t>way!</a:t>
            </a:r>
            <a:endParaRPr lang="en-US" sz="2400" dirty="0">
              <a:solidFill>
                <a:schemeClr val="tx1"/>
              </a:solidFill>
            </a:endParaRPr>
          </a:p>
          <a:p>
            <a:pPr>
              <a:buFont typeface="Wingdings" charset="2"/>
              <a:buChar char="q"/>
            </a:pPr>
            <a:endParaRPr lang="en-US" sz="2400" dirty="0">
              <a:solidFill>
                <a:schemeClr val="tx1"/>
              </a:solidFill>
              <a:latin typeface="Courier New" charset="0"/>
              <a:ea typeface="Courier New" charset="0"/>
              <a:cs typeface="Courier New" charset="0"/>
            </a:endParaRPr>
          </a:p>
          <a:p>
            <a:pPr>
              <a:buFont typeface="Wingdings" charset="2"/>
              <a:buChar char="q"/>
            </a:pPr>
            <a:endParaRPr lang="en-US" sz="2400" dirty="0"/>
          </a:p>
          <a:p>
            <a:pPr>
              <a:buFont typeface="Wingdings" charset="2"/>
              <a:buChar char="q"/>
            </a:pPr>
            <a:endParaRPr lang="en-US" sz="2200" dirty="0" smtClean="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71</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9260" y="2590800"/>
            <a:ext cx="3251200" cy="3251200"/>
          </a:xfrm>
          <a:prstGeom prst="rect">
            <a:avLst/>
          </a:prstGeom>
        </p:spPr>
      </p:pic>
    </p:spTree>
    <p:extLst>
      <p:ext uri="{BB962C8B-B14F-4D97-AF65-F5344CB8AC3E}">
        <p14:creationId xmlns:p14="http://schemas.microsoft.com/office/powerpoint/2010/main" val="857731360"/>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Logging</a:t>
            </a:r>
            <a:endParaRPr lang="en-US" dirty="0"/>
          </a:p>
        </p:txBody>
      </p:sp>
    </p:spTree>
    <p:extLst>
      <p:ext uri="{BB962C8B-B14F-4D97-AF65-F5344CB8AC3E}">
        <p14:creationId xmlns:p14="http://schemas.microsoft.com/office/powerpoint/2010/main" val="1700342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Logging</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Template</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73</a:t>
            </a:fld>
            <a:endParaRPr lang="en-US" altLang="en-US"/>
          </a:p>
        </p:txBody>
      </p:sp>
      <p:sp>
        <p:nvSpPr>
          <p:cNvPr id="6" name="Content Placeholder 2"/>
          <p:cNvSpPr>
            <a:spLocks noGrp="1"/>
          </p:cNvSpPr>
          <p:nvPr/>
        </p:nvSpPr>
        <p:spPr>
          <a:xfrm>
            <a:off x="1219200" y="3054928"/>
            <a:ext cx="4279336" cy="41376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template</a:t>
            </a:r>
            <a:endParaRPr lang="en-US" sz="2400"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1219200" y="3815599"/>
            <a:ext cx="2674482" cy="487563"/>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solidFill>
                  <a:schemeClr val="tx1"/>
                </a:solidFill>
                <a:latin typeface="Courier New" charset="0"/>
                <a:ea typeface="Courier New" charset="0"/>
                <a:cs typeface="Courier New" charset="0"/>
              </a:rPr>
              <a:t>xx.xxx.xx.x</a:t>
            </a:r>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70403429"/>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Visualization/UI for Containers</a:t>
            </a:r>
            <a:endParaRPr lang="en-US" dirty="0"/>
          </a:p>
        </p:txBody>
      </p:sp>
    </p:spTree>
    <p:extLst>
      <p:ext uri="{BB962C8B-B14F-4D97-AF65-F5344CB8AC3E}">
        <p14:creationId xmlns:p14="http://schemas.microsoft.com/office/powerpoint/2010/main" val="13335786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Visualization/UI for Containers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Template</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75</a:t>
            </a:fld>
            <a:endParaRPr lang="en-US" altLang="en-US"/>
          </a:p>
        </p:txBody>
      </p:sp>
      <p:sp>
        <p:nvSpPr>
          <p:cNvPr id="6" name="Content Placeholder 2"/>
          <p:cNvSpPr>
            <a:spLocks noGrp="1"/>
          </p:cNvSpPr>
          <p:nvPr/>
        </p:nvSpPr>
        <p:spPr>
          <a:xfrm>
            <a:off x="1219200" y="3054928"/>
            <a:ext cx="4279336" cy="41376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template</a:t>
            </a:r>
            <a:endParaRPr lang="en-US" sz="2400"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1219200" y="3815599"/>
            <a:ext cx="2674482" cy="487563"/>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solidFill>
                  <a:schemeClr val="tx1"/>
                </a:solidFill>
                <a:latin typeface="Courier New" charset="0"/>
                <a:ea typeface="Courier New" charset="0"/>
                <a:cs typeface="Courier New" charset="0"/>
              </a:rPr>
              <a:t>xx.xxx.xx.x</a:t>
            </a:r>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70513580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Configuration Management</a:t>
            </a:r>
            <a:endParaRPr lang="en-US" dirty="0"/>
          </a:p>
        </p:txBody>
      </p:sp>
    </p:spTree>
    <p:extLst>
      <p:ext uri="{BB962C8B-B14F-4D97-AF65-F5344CB8AC3E}">
        <p14:creationId xmlns:p14="http://schemas.microsoft.com/office/powerpoint/2010/main" val="20833049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Configuration Management</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Template</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77</a:t>
            </a:fld>
            <a:endParaRPr lang="en-US" altLang="en-US"/>
          </a:p>
        </p:txBody>
      </p:sp>
      <p:sp>
        <p:nvSpPr>
          <p:cNvPr id="6" name="Content Placeholder 2"/>
          <p:cNvSpPr>
            <a:spLocks noGrp="1"/>
          </p:cNvSpPr>
          <p:nvPr/>
        </p:nvSpPr>
        <p:spPr>
          <a:xfrm>
            <a:off x="1219200" y="3054928"/>
            <a:ext cx="4279336" cy="41376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template</a:t>
            </a:r>
            <a:endParaRPr lang="en-US" sz="2400"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1219200" y="3815599"/>
            <a:ext cx="2674482" cy="487563"/>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solidFill>
                  <a:schemeClr val="tx1"/>
                </a:solidFill>
                <a:latin typeface="Courier New" charset="0"/>
                <a:ea typeface="Courier New" charset="0"/>
                <a:cs typeface="Courier New" charset="0"/>
              </a:rPr>
              <a:t>xx.xxx.xx.x</a:t>
            </a:r>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921232921"/>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Docker Development Best </a:t>
            </a:r>
            <a:r>
              <a:rPr lang="en-US" sz="5400" dirty="0" err="1" smtClean="0"/>
              <a:t>Pratices</a:t>
            </a:r>
            <a:endParaRPr lang="en-US" dirty="0"/>
          </a:p>
        </p:txBody>
      </p:sp>
    </p:spTree>
    <p:extLst>
      <p:ext uri="{BB962C8B-B14F-4D97-AF65-F5344CB8AC3E}">
        <p14:creationId xmlns:p14="http://schemas.microsoft.com/office/powerpoint/2010/main" val="5282104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Docker </a:t>
            </a:r>
            <a:r>
              <a:rPr lang="en-US" dirty="0" smtClean="0">
                <a:solidFill>
                  <a:schemeClr val="tx1"/>
                </a:solidFill>
              </a:rPr>
              <a:t>Development </a:t>
            </a:r>
            <a:r>
              <a:rPr lang="en-US" dirty="0">
                <a:solidFill>
                  <a:schemeClr val="tx1"/>
                </a:solidFill>
              </a:rPr>
              <a:t>B</a:t>
            </a:r>
            <a:r>
              <a:rPr lang="en-US" dirty="0" smtClean="0">
                <a:solidFill>
                  <a:schemeClr val="tx1"/>
                </a:solidFill>
              </a:rPr>
              <a:t>est </a:t>
            </a:r>
            <a:r>
              <a:rPr lang="en-US" dirty="0">
                <a:solidFill>
                  <a:schemeClr val="tx1"/>
                </a:solidFill>
              </a:rPr>
              <a:t>P</a:t>
            </a:r>
            <a:r>
              <a:rPr lang="en-US" dirty="0" smtClean="0">
                <a:solidFill>
                  <a:schemeClr val="tx1"/>
                </a:solidFill>
              </a:rPr>
              <a:t>ractices</a:t>
            </a:r>
            <a:endParaRPr lang="en-US" dirty="0">
              <a:solidFill>
                <a:schemeClr val="tx1"/>
              </a:solidFill>
            </a:endParaRP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The following development patterns have proven to be helpful for people building applications with </a:t>
            </a:r>
            <a:r>
              <a:rPr lang="en-US" sz="2400" dirty="0" smtClean="0">
                <a:solidFill>
                  <a:schemeClr val="tx1"/>
                </a:solidFill>
              </a:rPr>
              <a:t>Docker</a:t>
            </a:r>
          </a:p>
          <a:p>
            <a:pPr>
              <a:buFont typeface="Wingdings" charset="2"/>
              <a:buChar char="q"/>
            </a:pPr>
            <a:r>
              <a:rPr lang="en-US" sz="2400" dirty="0" smtClean="0"/>
              <a:t> For Example: </a:t>
            </a:r>
            <a:r>
              <a:rPr lang="en-US" sz="2400" dirty="0">
                <a:solidFill>
                  <a:schemeClr val="tx1"/>
                </a:solidFill>
              </a:rPr>
              <a:t>How to keep your images </a:t>
            </a:r>
            <a:r>
              <a:rPr lang="en-US" sz="2400" dirty="0" smtClean="0">
                <a:solidFill>
                  <a:schemeClr val="tx1"/>
                </a:solidFill>
              </a:rPr>
              <a:t>small!</a:t>
            </a:r>
          </a:p>
          <a:p>
            <a:pPr>
              <a:buFont typeface="Wingdings" charset="2"/>
              <a:buChar char="q"/>
            </a:pPr>
            <a:r>
              <a:rPr lang="en-US" sz="2400" dirty="0">
                <a:solidFill>
                  <a:schemeClr val="tx1"/>
                </a:solidFill>
              </a:rPr>
              <a:t> Small images are faster to pull over the network and faster to load into memory when starting containers or </a:t>
            </a:r>
            <a:r>
              <a:rPr lang="en-US" sz="2400" dirty="0" smtClean="0">
                <a:solidFill>
                  <a:schemeClr val="tx1"/>
                </a:solidFill>
              </a:rPr>
              <a:t>services</a:t>
            </a:r>
            <a:endParaRPr lang="en-US" sz="2400" dirty="0">
              <a:solidFill>
                <a:schemeClr val="tx1"/>
              </a:solidFill>
            </a:endParaRPr>
          </a:p>
          <a:p>
            <a:pPr>
              <a:buFont typeface="Wingdings" charset="2"/>
              <a:buChar char="q"/>
            </a:pPr>
            <a:r>
              <a:rPr lang="en-US" sz="2400" dirty="0" smtClean="0">
                <a:solidFill>
                  <a:schemeClr val="tx1"/>
                </a:solidFill>
              </a:rPr>
              <a:t> There are a few rules of thumb to keep image size small...</a:t>
            </a:r>
            <a:endParaRPr lang="en-US" sz="2400" dirty="0">
              <a:solidFill>
                <a:schemeClr val="tx1"/>
              </a:solidFill>
            </a:endParaRPr>
          </a:p>
          <a:p>
            <a:pPr>
              <a:buFont typeface="Wingdings" charset="2"/>
              <a:buChar char="q"/>
            </a:pPr>
            <a:endParaRPr lang="en-US" sz="2200" dirty="0"/>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79</a:t>
            </a:fld>
            <a:endParaRPr lang="en-US" altLang="en-US"/>
          </a:p>
        </p:txBody>
      </p:sp>
    </p:spTree>
    <p:extLst>
      <p:ext uri="{BB962C8B-B14F-4D97-AF65-F5344CB8AC3E}">
        <p14:creationId xmlns:p14="http://schemas.microsoft.com/office/powerpoint/2010/main" val="160293210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In-container Java Development: Eclipse</a:t>
            </a: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Select the app subdirectory of the directory where you cloned the </a:t>
            </a:r>
            <a:r>
              <a:rPr lang="en-US" sz="2400" dirty="0" smtClean="0">
                <a:solidFill>
                  <a:schemeClr val="tx1"/>
                </a:solidFill>
              </a:rPr>
              <a:t>project</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8</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1589053"/>
            <a:ext cx="6226637" cy="4659347"/>
          </a:xfrm>
          <a:prstGeom prst="rect">
            <a:avLst/>
          </a:prstGeom>
        </p:spPr>
      </p:pic>
    </p:spTree>
    <p:extLst>
      <p:ext uri="{BB962C8B-B14F-4D97-AF65-F5344CB8AC3E}">
        <p14:creationId xmlns:p14="http://schemas.microsoft.com/office/powerpoint/2010/main" val="509029401"/>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Keeping Images Small</a:t>
            </a:r>
            <a:endParaRPr lang="en-US" dirty="0">
              <a:solidFill>
                <a:schemeClr val="tx1"/>
              </a:solidFill>
            </a:endParaRPr>
          </a:p>
        </p:txBody>
      </p:sp>
      <p:sp>
        <p:nvSpPr>
          <p:cNvPr id="3" name="Content Placeholder 2"/>
          <p:cNvSpPr>
            <a:spLocks noGrp="1"/>
          </p:cNvSpPr>
          <p:nvPr>
            <p:ph idx="1"/>
          </p:nvPr>
        </p:nvSpPr>
        <p:spPr>
          <a:xfrm>
            <a:off x="1097279" y="1066801"/>
            <a:ext cx="10058401" cy="5105399"/>
          </a:xfrm>
        </p:spPr>
        <p:txBody>
          <a:bodyPr>
            <a:normAutofit/>
          </a:bodyPr>
          <a:lstStyle/>
          <a:p>
            <a:pPr>
              <a:buFont typeface="Wingdings" charset="2"/>
              <a:buChar char="q"/>
            </a:pPr>
            <a:r>
              <a:rPr lang="en-US" sz="2200" dirty="0" smtClean="0"/>
              <a:t> </a:t>
            </a:r>
            <a:r>
              <a:rPr lang="en-US" sz="2400" dirty="0">
                <a:solidFill>
                  <a:schemeClr val="tx1"/>
                </a:solidFill>
              </a:rPr>
              <a:t>Start with an appropriate base </a:t>
            </a:r>
            <a:r>
              <a:rPr lang="en-US" sz="2400" dirty="0" smtClean="0">
                <a:solidFill>
                  <a:schemeClr val="tx1"/>
                </a:solidFill>
              </a:rPr>
              <a:t>image</a:t>
            </a:r>
            <a:endParaRPr lang="en-US" sz="2400" dirty="0">
              <a:solidFill>
                <a:schemeClr val="tx1"/>
              </a:solidFill>
            </a:endParaRPr>
          </a:p>
          <a:p>
            <a:pPr>
              <a:buFont typeface="Wingdings" charset="2"/>
              <a:buChar char="q"/>
            </a:pPr>
            <a:r>
              <a:rPr lang="en-US" sz="2200" dirty="0" smtClean="0"/>
              <a:t> </a:t>
            </a:r>
            <a:r>
              <a:rPr lang="en-US" sz="2400" dirty="0">
                <a:solidFill>
                  <a:schemeClr val="tx1"/>
                </a:solidFill>
              </a:rPr>
              <a:t>Use multistage </a:t>
            </a:r>
            <a:r>
              <a:rPr lang="en-US" sz="2400" dirty="0" smtClean="0">
                <a:solidFill>
                  <a:schemeClr val="tx1"/>
                </a:solidFill>
              </a:rPr>
              <a:t>builds</a:t>
            </a:r>
          </a:p>
          <a:p>
            <a:pPr lvl="1">
              <a:buFont typeface="Wingdings" charset="2"/>
              <a:buChar char="q"/>
            </a:pPr>
            <a:r>
              <a:rPr lang="en-US" sz="2200" dirty="0">
                <a:solidFill>
                  <a:schemeClr val="tx1"/>
                </a:solidFill>
              </a:rPr>
              <a:t> </a:t>
            </a:r>
            <a:r>
              <a:rPr lang="en-US" sz="2400" dirty="0">
                <a:solidFill>
                  <a:schemeClr val="tx1"/>
                </a:solidFill>
              </a:rPr>
              <a:t>If you need to use a version </a:t>
            </a:r>
            <a:r>
              <a:rPr lang="en-US" sz="2400" dirty="0" smtClean="0">
                <a:solidFill>
                  <a:schemeClr val="tx1"/>
                </a:solidFill>
              </a:rPr>
              <a:t>that doesn’t </a:t>
            </a:r>
            <a:r>
              <a:rPr lang="en-US" sz="2400" dirty="0">
                <a:solidFill>
                  <a:schemeClr val="tx1"/>
                </a:solidFill>
              </a:rPr>
              <a:t>include multistage builds, </a:t>
            </a:r>
            <a:r>
              <a:rPr lang="en-US" sz="2400" dirty="0" smtClean="0">
                <a:solidFill>
                  <a:schemeClr val="tx1"/>
                </a:solidFill>
              </a:rPr>
              <a:t>reduce </a:t>
            </a:r>
            <a:r>
              <a:rPr lang="en-US" sz="2400" dirty="0">
                <a:solidFill>
                  <a:schemeClr val="tx1"/>
                </a:solidFill>
              </a:rPr>
              <a:t>the number of </a:t>
            </a:r>
            <a:r>
              <a:rPr lang="en-US" sz="2400" dirty="0" smtClean="0">
                <a:solidFill>
                  <a:schemeClr val="tx1"/>
                </a:solidFill>
              </a:rPr>
              <a:t>image layers by </a:t>
            </a:r>
            <a:r>
              <a:rPr lang="en-US" sz="2400" dirty="0">
                <a:solidFill>
                  <a:schemeClr val="tx1"/>
                </a:solidFill>
              </a:rPr>
              <a:t>minimizing </a:t>
            </a:r>
            <a:r>
              <a:rPr lang="en-US" sz="2400" dirty="0" smtClean="0">
                <a:solidFill>
                  <a:schemeClr val="tx1"/>
                </a:solidFill>
              </a:rPr>
              <a:t>RUN </a:t>
            </a:r>
            <a:r>
              <a:rPr lang="en-US" sz="2400" dirty="0">
                <a:solidFill>
                  <a:schemeClr val="tx1"/>
                </a:solidFill>
              </a:rPr>
              <a:t>commands in your </a:t>
            </a:r>
            <a:r>
              <a:rPr lang="en-US" sz="2400" dirty="0" err="1" smtClean="0">
                <a:solidFill>
                  <a:schemeClr val="tx1"/>
                </a:solidFill>
              </a:rPr>
              <a:t>Dockerfile</a:t>
            </a:r>
            <a:endParaRPr lang="en-US" sz="2400" dirty="0" smtClean="0">
              <a:solidFill>
                <a:schemeClr val="tx1"/>
              </a:solidFill>
            </a:endParaRPr>
          </a:p>
          <a:p>
            <a:pPr lvl="1">
              <a:buFont typeface="Wingdings" charset="2"/>
              <a:buChar char="q"/>
            </a:pPr>
            <a:r>
              <a:rPr lang="en-US" sz="2400" dirty="0">
                <a:solidFill>
                  <a:schemeClr val="tx1"/>
                </a:solidFill>
              </a:rPr>
              <a:t> </a:t>
            </a:r>
            <a:r>
              <a:rPr lang="en-US" sz="2400" dirty="0" smtClean="0">
                <a:solidFill>
                  <a:schemeClr val="tx1"/>
                </a:solidFill>
              </a:rPr>
              <a:t>Consider the following two fragments:</a:t>
            </a:r>
          </a:p>
          <a:p>
            <a:pPr lvl="1">
              <a:buFont typeface="Wingdings" charset="2"/>
              <a:buChar char="q"/>
            </a:pPr>
            <a:endParaRPr lang="en-US" sz="2400" dirty="0">
              <a:solidFill>
                <a:schemeClr val="tx1"/>
              </a:solidFill>
            </a:endParaRPr>
          </a:p>
          <a:p>
            <a:pPr lvl="1">
              <a:buFont typeface="Wingdings" charset="2"/>
              <a:buChar char="q"/>
            </a:pPr>
            <a:endParaRPr lang="en-US" sz="2400" dirty="0" smtClean="0">
              <a:solidFill>
                <a:schemeClr val="tx1"/>
              </a:solidFill>
            </a:endParaRPr>
          </a:p>
          <a:p>
            <a:pPr lvl="1">
              <a:buFont typeface="Wingdings" charset="2"/>
              <a:buChar char="q"/>
            </a:pPr>
            <a:endParaRPr lang="en-US" sz="2400" dirty="0">
              <a:solidFill>
                <a:schemeClr val="tx1"/>
              </a:solidFill>
            </a:endParaRPr>
          </a:p>
          <a:p>
            <a:pPr lvl="1">
              <a:buFont typeface="Wingdings" charset="2"/>
              <a:buChar char="q"/>
            </a:pPr>
            <a:endParaRPr lang="en-US" sz="2400" dirty="0" smtClean="0">
              <a:solidFill>
                <a:schemeClr val="tx1"/>
              </a:solidFill>
            </a:endParaRPr>
          </a:p>
          <a:p>
            <a:pPr lvl="1">
              <a:buFont typeface="Wingdings" charset="2"/>
              <a:buChar char="q"/>
            </a:pPr>
            <a:r>
              <a:rPr lang="en-US" sz="2400" dirty="0">
                <a:solidFill>
                  <a:schemeClr val="tx1"/>
                </a:solidFill>
              </a:rPr>
              <a:t> The first creates two layers in the image, while the second only creates one.</a:t>
            </a:r>
          </a:p>
          <a:p>
            <a:pPr lvl="1">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80</a:t>
            </a:fld>
            <a:endParaRPr lang="en-US" altLang="en-US"/>
          </a:p>
        </p:txBody>
      </p:sp>
      <p:sp>
        <p:nvSpPr>
          <p:cNvPr id="8" name="Content Placeholder 2"/>
          <p:cNvSpPr>
            <a:spLocks noGrp="1"/>
          </p:cNvSpPr>
          <p:nvPr/>
        </p:nvSpPr>
        <p:spPr>
          <a:xfrm>
            <a:off x="3733800" y="3124200"/>
            <a:ext cx="4724400" cy="838200"/>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latin typeface="Courier New" charset="0"/>
                <a:ea typeface="Courier New" charset="0"/>
                <a:cs typeface="Courier New" charset="0"/>
              </a:rPr>
              <a:t>RUN apt-get -y update </a:t>
            </a:r>
          </a:p>
          <a:p>
            <a:r>
              <a:rPr lang="en-US" dirty="0">
                <a:solidFill>
                  <a:schemeClr val="tx1"/>
                </a:solidFill>
                <a:latin typeface="Courier New" charset="0"/>
                <a:ea typeface="Courier New" charset="0"/>
                <a:cs typeface="Courier New" charset="0"/>
              </a:rPr>
              <a:t>RUN apt-get install -y python </a:t>
            </a:r>
          </a:p>
        </p:txBody>
      </p:sp>
      <p:sp>
        <p:nvSpPr>
          <p:cNvPr id="9" name="Content Placeholder 2"/>
          <p:cNvSpPr>
            <a:spLocks noGrp="1"/>
          </p:cNvSpPr>
          <p:nvPr/>
        </p:nvSpPr>
        <p:spPr>
          <a:xfrm>
            <a:off x="2176784" y="4114800"/>
            <a:ext cx="7899390" cy="438293"/>
          </a:xfrm>
          <a:prstGeom prst="rect">
            <a:avLst/>
          </a:prstGeom>
          <a:solidFill>
            <a:schemeClr val="accent5">
              <a:lumMod val="60000"/>
              <a:lumOff val="40000"/>
            </a:schemeClr>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latin typeface="Courier New" charset="0"/>
                <a:ea typeface="Courier New" charset="0"/>
                <a:cs typeface="Courier New" charset="0"/>
              </a:rPr>
              <a:t>RUN apt-get -y update &amp;&amp; apt-get install -y python</a:t>
            </a:r>
            <a:endParaRPr lang="en-US"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238324933"/>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Keeping Images Small</a:t>
            </a:r>
            <a:endParaRPr lang="en-US" dirty="0">
              <a:solidFill>
                <a:schemeClr val="tx1"/>
              </a:solidFill>
            </a:endParaRPr>
          </a:p>
        </p:txBody>
      </p:sp>
      <p:sp>
        <p:nvSpPr>
          <p:cNvPr id="3" name="Content Placeholder 2"/>
          <p:cNvSpPr>
            <a:spLocks noGrp="1"/>
          </p:cNvSpPr>
          <p:nvPr>
            <p:ph idx="1"/>
          </p:nvPr>
        </p:nvSpPr>
        <p:spPr>
          <a:xfrm>
            <a:off x="1097279" y="1066801"/>
            <a:ext cx="10058401" cy="5105399"/>
          </a:xfrm>
        </p:spPr>
        <p:txBody>
          <a:bodyPr>
            <a:normAutofit/>
          </a:bodyPr>
          <a:lstStyle/>
          <a:p>
            <a:pPr>
              <a:buFont typeface="Wingdings" charset="2"/>
              <a:buChar char="q"/>
            </a:pPr>
            <a:r>
              <a:rPr lang="en-US" sz="2400" dirty="0" smtClean="0"/>
              <a:t> </a:t>
            </a:r>
            <a:r>
              <a:rPr lang="en-US" sz="2400" dirty="0">
                <a:solidFill>
                  <a:schemeClr val="tx1"/>
                </a:solidFill>
              </a:rPr>
              <a:t>If you have multiple images with a lot in common, consider creating your own </a:t>
            </a:r>
            <a:r>
              <a:rPr lang="en-US" sz="2400" dirty="0" smtClean="0">
                <a:solidFill>
                  <a:schemeClr val="tx1"/>
                </a:solidFill>
              </a:rPr>
              <a:t>base</a:t>
            </a:r>
            <a:endParaRPr lang="en-US" sz="2400" dirty="0" smtClean="0"/>
          </a:p>
          <a:p>
            <a:pPr>
              <a:buFont typeface="Wingdings" charset="2"/>
              <a:buChar char="q"/>
            </a:pPr>
            <a:r>
              <a:rPr lang="en-US" sz="2400" dirty="0">
                <a:solidFill>
                  <a:schemeClr val="tx1"/>
                </a:solidFill>
              </a:rPr>
              <a:t> </a:t>
            </a:r>
            <a:r>
              <a:rPr lang="en-US" sz="2400" dirty="0" smtClean="0">
                <a:solidFill>
                  <a:schemeClr val="tx1"/>
                </a:solidFill>
              </a:rPr>
              <a:t>To </a:t>
            </a:r>
            <a:r>
              <a:rPr lang="en-US" sz="2400" dirty="0">
                <a:solidFill>
                  <a:schemeClr val="tx1"/>
                </a:solidFill>
              </a:rPr>
              <a:t>keep your production image lean but allow for debugging, consider using the production image as the base image for the debug </a:t>
            </a:r>
            <a:r>
              <a:rPr lang="en-US" sz="2400" dirty="0" smtClean="0">
                <a:solidFill>
                  <a:schemeClr val="tx1"/>
                </a:solidFill>
              </a:rPr>
              <a:t>image</a:t>
            </a:r>
          </a:p>
          <a:p>
            <a:pPr>
              <a:buFont typeface="Wingdings" charset="2"/>
              <a:buChar char="q"/>
            </a:pPr>
            <a:r>
              <a:rPr lang="en-US" sz="2400" dirty="0">
                <a:solidFill>
                  <a:schemeClr val="tx1"/>
                </a:solidFill>
              </a:rPr>
              <a:t> When building images, always tag them with useful tags</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81</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990" y="3314700"/>
            <a:ext cx="3810000" cy="2571750"/>
          </a:xfrm>
          <a:prstGeom prst="rect">
            <a:avLst/>
          </a:prstGeom>
        </p:spPr>
      </p:pic>
    </p:spTree>
    <p:extLst>
      <p:ext uri="{BB962C8B-B14F-4D97-AF65-F5344CB8AC3E}">
        <p14:creationId xmlns:p14="http://schemas.microsoft.com/office/powerpoint/2010/main" val="135265604"/>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Where and How to Persist Application Data</a:t>
            </a:r>
            <a:endParaRPr lang="en-US" dirty="0">
              <a:solidFill>
                <a:schemeClr val="tx1"/>
              </a:solidFill>
            </a:endParaRPr>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b="1" dirty="0">
                <a:solidFill>
                  <a:schemeClr val="tx1"/>
                </a:solidFill>
              </a:rPr>
              <a:t>Avoid</a:t>
            </a:r>
            <a:r>
              <a:rPr lang="en-US" sz="2400" dirty="0">
                <a:solidFill>
                  <a:schemeClr val="tx1"/>
                </a:solidFill>
              </a:rPr>
              <a:t> storing application data in your container’s writable layer using storage </a:t>
            </a:r>
            <a:r>
              <a:rPr lang="en-US" sz="2400" dirty="0" smtClean="0">
                <a:solidFill>
                  <a:schemeClr val="tx1"/>
                </a:solidFill>
              </a:rPr>
              <a:t>drivers</a:t>
            </a:r>
          </a:p>
          <a:p>
            <a:pPr>
              <a:buFont typeface="Wingdings" charset="2"/>
              <a:buChar char="q"/>
            </a:pPr>
            <a:r>
              <a:rPr lang="en-US" sz="2400" dirty="0">
                <a:solidFill>
                  <a:schemeClr val="tx1"/>
                </a:solidFill>
              </a:rPr>
              <a:t> </a:t>
            </a:r>
            <a:r>
              <a:rPr lang="en-US" sz="2400" dirty="0" smtClean="0">
                <a:solidFill>
                  <a:schemeClr val="tx1"/>
                </a:solidFill>
              </a:rPr>
              <a:t>Instead</a:t>
            </a:r>
            <a:r>
              <a:rPr lang="en-US" sz="2400" dirty="0">
                <a:solidFill>
                  <a:schemeClr val="tx1"/>
                </a:solidFill>
              </a:rPr>
              <a:t>, store data using </a:t>
            </a:r>
            <a:r>
              <a:rPr lang="en-US" sz="2400" dirty="0" smtClean="0">
                <a:solidFill>
                  <a:schemeClr val="tx1"/>
                </a:solidFill>
              </a:rPr>
              <a:t>volumes</a:t>
            </a:r>
            <a:endParaRPr lang="en-US" sz="2400" dirty="0">
              <a:solidFill>
                <a:schemeClr val="tx1"/>
              </a:solidFill>
            </a:endParaRPr>
          </a:p>
          <a:p>
            <a:pPr>
              <a:buFont typeface="Wingdings" charset="2"/>
              <a:buChar char="q"/>
            </a:pPr>
            <a:r>
              <a:rPr lang="en-US" sz="2400" dirty="0" smtClean="0">
                <a:solidFill>
                  <a:schemeClr val="tx1"/>
                </a:solidFill>
              </a:rPr>
              <a:t> It </a:t>
            </a:r>
            <a:r>
              <a:rPr lang="en-US" sz="2400" dirty="0">
                <a:solidFill>
                  <a:schemeClr val="tx1"/>
                </a:solidFill>
              </a:rPr>
              <a:t>is appropriate to use bind mounts is during </a:t>
            </a:r>
            <a:r>
              <a:rPr lang="en-US" sz="2400" dirty="0" smtClean="0">
                <a:solidFill>
                  <a:schemeClr val="tx1"/>
                </a:solidFill>
              </a:rPr>
              <a:t>development</a:t>
            </a:r>
          </a:p>
          <a:p>
            <a:pPr>
              <a:buFont typeface="Wingdings" charset="2"/>
              <a:buChar char="q"/>
            </a:pPr>
            <a:r>
              <a:rPr lang="en-US" sz="2400" dirty="0" smtClean="0">
                <a:solidFill>
                  <a:schemeClr val="tx1"/>
                </a:solidFill>
              </a:rPr>
              <a:t> For </a:t>
            </a:r>
            <a:r>
              <a:rPr lang="en-US" sz="2400" dirty="0">
                <a:solidFill>
                  <a:schemeClr val="tx1"/>
                </a:solidFill>
              </a:rPr>
              <a:t>production, use secrets to store sensitive application data used by </a:t>
            </a:r>
            <a:r>
              <a:rPr lang="en-US" sz="2400" dirty="0" smtClean="0">
                <a:solidFill>
                  <a:schemeClr val="tx1"/>
                </a:solidFill>
              </a:rPr>
              <a:t>services </a:t>
            </a:r>
          </a:p>
          <a:p>
            <a:pPr>
              <a:buFont typeface="Wingdings" charset="2"/>
              <a:buChar char="q"/>
            </a:pPr>
            <a:r>
              <a:rPr lang="en-US" sz="2400" dirty="0" smtClean="0">
                <a:solidFill>
                  <a:schemeClr val="tx1"/>
                </a:solidFill>
              </a:rPr>
              <a:t> Use</a:t>
            </a:r>
            <a:r>
              <a:rPr lang="en-US" sz="2400" dirty="0">
                <a:solidFill>
                  <a:schemeClr val="tx1"/>
                </a:solidFill>
              </a:rPr>
              <a:t> </a:t>
            </a:r>
            <a:r>
              <a:rPr lang="en-US" sz="2400" dirty="0" smtClean="0">
                <a:solidFill>
                  <a:schemeClr val="tx1"/>
                </a:solidFill>
              </a:rPr>
              <a:t>configs for </a:t>
            </a:r>
            <a:r>
              <a:rPr lang="en-US" sz="2400" dirty="0">
                <a:solidFill>
                  <a:schemeClr val="tx1"/>
                </a:solidFill>
              </a:rPr>
              <a:t>non-sensitive data such as configuration </a:t>
            </a:r>
            <a:r>
              <a:rPr lang="en-US" sz="2400" dirty="0" smtClean="0">
                <a:solidFill>
                  <a:schemeClr val="tx1"/>
                </a:solidFill>
              </a:rPr>
              <a:t>files</a:t>
            </a:r>
          </a:p>
          <a:p>
            <a:pPr>
              <a:buFont typeface="Wingdings" charset="2"/>
              <a:buChar char="q"/>
            </a:pPr>
            <a:r>
              <a:rPr lang="en-US" sz="2400" dirty="0" smtClean="0">
                <a:solidFill>
                  <a:schemeClr val="tx1"/>
                </a:solidFill>
              </a:rPr>
              <a:t> If </a:t>
            </a:r>
            <a:r>
              <a:rPr lang="en-US" sz="2400" dirty="0">
                <a:solidFill>
                  <a:schemeClr val="tx1"/>
                </a:solidFill>
              </a:rPr>
              <a:t>you currently use standalone containers, consider migrating to use single-replica services, so that you can take advantage of these service-only </a:t>
            </a:r>
            <a:r>
              <a:rPr lang="en-US" sz="2400" dirty="0" smtClean="0">
                <a:solidFill>
                  <a:schemeClr val="tx1"/>
                </a:solidFill>
              </a:rPr>
              <a:t>features</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82</a:t>
            </a:fld>
            <a:endParaRPr lang="en-US" altLang="en-US"/>
          </a:p>
        </p:txBody>
      </p:sp>
    </p:spTree>
    <p:extLst>
      <p:ext uri="{BB962C8B-B14F-4D97-AF65-F5344CB8AC3E}">
        <p14:creationId xmlns:p14="http://schemas.microsoft.com/office/powerpoint/2010/main" val="1334029743"/>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Use Swarm Services When Possible</a:t>
            </a:r>
            <a:endParaRPr lang="en-US" dirty="0">
              <a:solidFill>
                <a:schemeClr val="tx1"/>
              </a:solidFill>
            </a:endParaRPr>
          </a:p>
        </p:txBody>
      </p:sp>
      <p:sp>
        <p:nvSpPr>
          <p:cNvPr id="3" name="Content Placeholder 2"/>
          <p:cNvSpPr>
            <a:spLocks noGrp="1"/>
          </p:cNvSpPr>
          <p:nvPr>
            <p:ph idx="1"/>
          </p:nvPr>
        </p:nvSpPr>
        <p:spPr>
          <a:xfrm>
            <a:off x="1097279" y="1066801"/>
            <a:ext cx="10058401" cy="5181599"/>
          </a:xfrm>
        </p:spPr>
        <p:txBody>
          <a:bodyPr>
            <a:noAutofit/>
          </a:bodyPr>
          <a:lstStyle/>
          <a:p>
            <a:pPr>
              <a:buFont typeface="Wingdings" charset="2"/>
              <a:buChar char="q"/>
            </a:pPr>
            <a:r>
              <a:rPr lang="en-US" sz="2400" dirty="0" smtClean="0">
                <a:solidFill>
                  <a:schemeClr val="tx1"/>
                </a:solidFill>
              </a:rPr>
              <a:t> When </a:t>
            </a:r>
            <a:r>
              <a:rPr lang="en-US" sz="2400" dirty="0">
                <a:solidFill>
                  <a:schemeClr val="tx1"/>
                </a:solidFill>
              </a:rPr>
              <a:t>possible, design your application with the ability to scale using swarm </a:t>
            </a:r>
            <a:r>
              <a:rPr lang="en-US" sz="2400" dirty="0" smtClean="0">
                <a:solidFill>
                  <a:schemeClr val="tx1"/>
                </a:solidFill>
              </a:rPr>
              <a:t>services</a:t>
            </a:r>
            <a:endParaRPr lang="en-US" sz="2400" dirty="0">
              <a:solidFill>
                <a:schemeClr val="tx1"/>
              </a:solidFill>
            </a:endParaRPr>
          </a:p>
          <a:p>
            <a:pPr>
              <a:buFont typeface="Wingdings" charset="2"/>
              <a:buChar char="q"/>
            </a:pPr>
            <a:r>
              <a:rPr lang="en-US" sz="2400" dirty="0" smtClean="0">
                <a:solidFill>
                  <a:schemeClr val="tx1"/>
                </a:solidFill>
              </a:rPr>
              <a:t> Even </a:t>
            </a:r>
            <a:r>
              <a:rPr lang="en-US" sz="2400" dirty="0">
                <a:solidFill>
                  <a:schemeClr val="tx1"/>
                </a:solidFill>
              </a:rPr>
              <a:t>if you only need to run a single instance of your application, swarm services provide several advantages over standalone </a:t>
            </a:r>
            <a:r>
              <a:rPr lang="en-US" sz="2400" dirty="0" smtClean="0">
                <a:solidFill>
                  <a:schemeClr val="tx1"/>
                </a:solidFill>
              </a:rPr>
              <a:t>containers</a:t>
            </a:r>
          </a:p>
          <a:p>
            <a:pPr>
              <a:buFont typeface="Wingdings" charset="2"/>
              <a:buChar char="q"/>
            </a:pPr>
            <a:r>
              <a:rPr lang="en-US" sz="2400" dirty="0" smtClean="0">
                <a:solidFill>
                  <a:schemeClr val="tx1"/>
                </a:solidFill>
              </a:rPr>
              <a:t> Networks </a:t>
            </a:r>
            <a:r>
              <a:rPr lang="en-US" sz="2400" dirty="0">
                <a:solidFill>
                  <a:schemeClr val="tx1"/>
                </a:solidFill>
              </a:rPr>
              <a:t>and volumes can be connected and disconnected from swarm </a:t>
            </a:r>
            <a:r>
              <a:rPr lang="en-US" sz="2400" dirty="0" smtClean="0">
                <a:solidFill>
                  <a:schemeClr val="tx1"/>
                </a:solidFill>
              </a:rPr>
              <a:t>services</a:t>
            </a:r>
          </a:p>
          <a:p>
            <a:pPr>
              <a:buFont typeface="Wingdings" charset="2"/>
              <a:buChar char="q"/>
            </a:pPr>
            <a:r>
              <a:rPr lang="en-US" sz="2400" dirty="0" smtClean="0">
                <a:solidFill>
                  <a:schemeClr val="tx1"/>
                </a:solidFill>
              </a:rPr>
              <a:t> Several </a:t>
            </a:r>
            <a:r>
              <a:rPr lang="en-US" sz="2400" dirty="0">
                <a:solidFill>
                  <a:schemeClr val="tx1"/>
                </a:solidFill>
              </a:rPr>
              <a:t>features, such as the ability to store secrets and configs, are only available to services rather than standalone </a:t>
            </a:r>
            <a:r>
              <a:rPr lang="en-US" sz="2400" dirty="0" smtClean="0">
                <a:solidFill>
                  <a:schemeClr val="tx1"/>
                </a:solidFill>
              </a:rPr>
              <a:t>containers</a:t>
            </a:r>
          </a:p>
          <a:p>
            <a:pPr>
              <a:buFont typeface="Wingdings" charset="2"/>
              <a:buChar char="q"/>
            </a:pPr>
            <a:r>
              <a:rPr lang="en-US" sz="2400" dirty="0" smtClean="0">
                <a:solidFill>
                  <a:schemeClr val="tx1"/>
                </a:solidFill>
              </a:rPr>
              <a:t> Let</a:t>
            </a:r>
            <a:r>
              <a:rPr lang="en-US" sz="2400" dirty="0">
                <a:solidFill>
                  <a:schemeClr val="tx1"/>
                </a:solidFill>
              </a:rPr>
              <a:t> </a:t>
            </a:r>
            <a:r>
              <a:rPr lang="en-US" sz="2400" dirty="0" err="1">
                <a:solidFill>
                  <a:schemeClr val="tx1"/>
                </a:solidFill>
                <a:latin typeface="Courier New" charset="0"/>
                <a:ea typeface="Courier New" charset="0"/>
                <a:cs typeface="Courier New" charset="0"/>
              </a:rPr>
              <a:t>docker</a:t>
            </a:r>
            <a:r>
              <a:rPr lang="en-US" sz="2400" dirty="0">
                <a:solidFill>
                  <a:schemeClr val="tx1"/>
                </a:solidFill>
                <a:latin typeface="Courier New" charset="0"/>
                <a:ea typeface="Courier New" charset="0"/>
                <a:cs typeface="Courier New" charset="0"/>
              </a:rPr>
              <a:t> stack deploy</a:t>
            </a:r>
            <a:r>
              <a:rPr lang="en-US" sz="2400" dirty="0">
                <a:solidFill>
                  <a:schemeClr val="tx1"/>
                </a:solidFill>
              </a:rPr>
              <a:t> handle any image pulls for </a:t>
            </a:r>
            <a:r>
              <a:rPr lang="en-US" sz="2400" dirty="0" smtClean="0">
                <a:solidFill>
                  <a:schemeClr val="tx1"/>
                </a:solidFill>
              </a:rPr>
              <a:t>you</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83</a:t>
            </a:fld>
            <a:endParaRPr lang="en-US" altLang="en-US"/>
          </a:p>
        </p:txBody>
      </p:sp>
    </p:spTree>
    <p:extLst>
      <p:ext uri="{BB962C8B-B14F-4D97-AF65-F5344CB8AC3E}">
        <p14:creationId xmlns:p14="http://schemas.microsoft.com/office/powerpoint/2010/main" val="141478431"/>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Use CI/CD for Testing and Deployment</a:t>
            </a:r>
            <a:endParaRPr lang="en-US" dirty="0">
              <a:solidFill>
                <a:schemeClr val="tx1"/>
              </a:solidFill>
            </a:endParaRPr>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smtClean="0">
                <a:solidFill>
                  <a:schemeClr val="tx1"/>
                </a:solidFill>
              </a:rPr>
              <a:t> When </a:t>
            </a:r>
            <a:r>
              <a:rPr lang="en-US" sz="2400" dirty="0">
                <a:solidFill>
                  <a:schemeClr val="tx1"/>
                </a:solidFill>
              </a:rPr>
              <a:t>you check a change into source control or create a pull request, use Docker Cloud or another CI/CD pipeline to automatically build and tag a Docker image and test it. </a:t>
            </a:r>
            <a:endParaRPr lang="en-US" sz="2400" dirty="0" smtClean="0">
              <a:solidFill>
                <a:schemeClr val="tx1"/>
              </a:solidFill>
            </a:endParaRPr>
          </a:p>
          <a:p>
            <a:pPr>
              <a:buFont typeface="Wingdings" charset="2"/>
              <a:buChar char="q"/>
            </a:pPr>
            <a:r>
              <a:rPr lang="en-US" sz="2400" dirty="0" smtClean="0">
                <a:solidFill>
                  <a:schemeClr val="tx1"/>
                </a:solidFill>
              </a:rPr>
              <a:t> Docker </a:t>
            </a:r>
            <a:r>
              <a:rPr lang="en-US" sz="2400" dirty="0">
                <a:solidFill>
                  <a:schemeClr val="tx1"/>
                </a:solidFill>
              </a:rPr>
              <a:t>Cloud can also deploy tested apps straight into production</a:t>
            </a:r>
            <a:r>
              <a:rPr lang="en-US" sz="2400" dirty="0" smtClean="0">
                <a:solidFill>
                  <a:schemeClr val="tx1"/>
                </a:solidFill>
              </a:rPr>
              <a:t>.</a:t>
            </a:r>
            <a:endParaRPr lang="en-US" sz="2400" dirty="0">
              <a:solidFill>
                <a:schemeClr val="tx1"/>
              </a:solidFill>
            </a:endParaRPr>
          </a:p>
          <a:p>
            <a:pPr>
              <a:buFont typeface="Wingdings" charset="2"/>
              <a:buChar char="q"/>
            </a:pPr>
            <a:r>
              <a:rPr lang="en-US" sz="2400" dirty="0" smtClean="0">
                <a:solidFill>
                  <a:schemeClr val="tx1"/>
                </a:solidFill>
              </a:rPr>
              <a:t> Take </a:t>
            </a:r>
            <a:r>
              <a:rPr lang="en-US" sz="2400" dirty="0">
                <a:solidFill>
                  <a:schemeClr val="tx1"/>
                </a:solidFill>
              </a:rPr>
              <a:t>this even further with Docker EE by requiring your development, testing, and security teams to sign images before they can be deployed into </a:t>
            </a:r>
            <a:r>
              <a:rPr lang="en-US" sz="2400" dirty="0" smtClean="0">
                <a:solidFill>
                  <a:schemeClr val="tx1"/>
                </a:solidFill>
              </a:rPr>
              <a:t>production</a:t>
            </a:r>
          </a:p>
          <a:p>
            <a:pPr>
              <a:buFont typeface="Wingdings" charset="2"/>
              <a:buChar char="q"/>
            </a:pPr>
            <a:r>
              <a:rPr lang="en-US" sz="2400" dirty="0" smtClean="0">
                <a:solidFill>
                  <a:schemeClr val="tx1"/>
                </a:solidFill>
              </a:rPr>
              <a:t> This </a:t>
            </a:r>
            <a:r>
              <a:rPr lang="en-US" sz="2400" dirty="0">
                <a:solidFill>
                  <a:schemeClr val="tx1"/>
                </a:solidFill>
              </a:rPr>
              <a:t>way, you can be sure that before an image is deployed into production, it has been tested and signed </a:t>
            </a:r>
            <a:r>
              <a:rPr lang="en-US" sz="2400" dirty="0" smtClean="0">
                <a:solidFill>
                  <a:schemeClr val="tx1"/>
                </a:solidFill>
              </a:rPr>
              <a:t>off on</a:t>
            </a:r>
            <a:endParaRPr lang="en-US" sz="2200" dirty="0" smtClean="0"/>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84</a:t>
            </a:fld>
            <a:endParaRPr lang="en-US" altLang="en-US"/>
          </a:p>
        </p:txBody>
      </p:sp>
    </p:spTree>
    <p:extLst>
      <p:ext uri="{BB962C8B-B14F-4D97-AF65-F5344CB8AC3E}">
        <p14:creationId xmlns:p14="http://schemas.microsoft.com/office/powerpoint/2010/main" val="672760671"/>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Differences in Dev and Prod Environments </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85</a:t>
            </a:fld>
            <a:endParaRPr lang="en-US" altLang="en-US"/>
          </a:p>
        </p:txBody>
      </p:sp>
      <p:graphicFrame>
        <p:nvGraphicFramePr>
          <p:cNvPr id="7" name="Table 6"/>
          <p:cNvGraphicFramePr>
            <a:graphicFrameLocks noGrp="1"/>
          </p:cNvGraphicFramePr>
          <p:nvPr>
            <p:extLst>
              <p:ext uri="{D42A27DB-BD31-4B8C-83A1-F6EECF244321}">
                <p14:modId xmlns:p14="http://schemas.microsoft.com/office/powerpoint/2010/main" val="805424650"/>
              </p:ext>
            </p:extLst>
          </p:nvPr>
        </p:nvGraphicFramePr>
        <p:xfrm>
          <a:off x="685800" y="1267331"/>
          <a:ext cx="10744200" cy="4676269"/>
        </p:xfrm>
        <a:graphic>
          <a:graphicData uri="http://schemas.openxmlformats.org/drawingml/2006/table">
            <a:tbl>
              <a:tblPr firstRow="1" bandRow="1">
                <a:tableStyleId>{5C22544A-7EE6-4342-B048-85BDC9FD1C3A}</a:tableStyleId>
              </a:tblPr>
              <a:tblGrid>
                <a:gridCol w="5090920"/>
                <a:gridCol w="5653280"/>
              </a:tblGrid>
              <a:tr h="634948">
                <a:tc>
                  <a:txBody>
                    <a:bodyPr/>
                    <a:lstStyle/>
                    <a:p>
                      <a:pPr algn="l"/>
                      <a:r>
                        <a:rPr lang="en-US" sz="2400" b="1" dirty="0" smtClean="0"/>
                        <a:t>Development</a:t>
                      </a:r>
                      <a:endParaRPr lang="en-US" sz="2400" b="1" dirty="0"/>
                    </a:p>
                  </a:txBody>
                  <a:tcPr/>
                </a:tc>
                <a:tc>
                  <a:txBody>
                    <a:bodyPr/>
                    <a:lstStyle/>
                    <a:p>
                      <a:r>
                        <a:rPr lang="en-US" sz="2400" b="1" dirty="0" smtClean="0"/>
                        <a:t>Production</a:t>
                      </a:r>
                      <a:endParaRPr lang="en-US" sz="2400" b="1" dirty="0"/>
                    </a:p>
                  </a:txBody>
                  <a:tcPr/>
                </a:tc>
              </a:tr>
              <a:tr h="1314722">
                <a:tc>
                  <a:txBody>
                    <a:bodyPr/>
                    <a:lstStyle/>
                    <a:p>
                      <a:r>
                        <a:rPr lang="en-US" sz="2000" dirty="0" smtClean="0">
                          <a:effectLst/>
                        </a:rPr>
                        <a:t>Use bind mounts to give your container access to your source code.</a:t>
                      </a:r>
                    </a:p>
                  </a:txBody>
                  <a:tcPr/>
                </a:tc>
                <a:tc>
                  <a:txBody>
                    <a:bodyPr/>
                    <a:lstStyle/>
                    <a:p>
                      <a:r>
                        <a:rPr lang="en-US" sz="2000" dirty="0" smtClean="0">
                          <a:effectLst/>
                        </a:rPr>
                        <a:t>Use volumes to store container data.</a:t>
                      </a:r>
                    </a:p>
                  </a:txBody>
                  <a:tcPr/>
                </a:tc>
              </a:tr>
              <a:tr h="1111159">
                <a:tc>
                  <a:txBody>
                    <a:bodyPr/>
                    <a:lstStyle/>
                    <a:p>
                      <a:r>
                        <a:rPr lang="en-US" sz="2000" dirty="0" smtClean="0">
                          <a:effectLst/>
                        </a:rPr>
                        <a:t>Use Docker for Mac or Docker for Windows.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Use Docker EE if possible, with </a:t>
                      </a:r>
                      <a:r>
                        <a:rPr lang="en-US" sz="2000" u="none" strike="noStrike" kern="1200" dirty="0" smtClean="0">
                          <a:solidFill>
                            <a:schemeClr val="tx1"/>
                          </a:solidFill>
                          <a:effectLst/>
                          <a:latin typeface="+mn-lt"/>
                          <a:ea typeface="+mn-ea"/>
                          <a:cs typeface="+mn-cs"/>
                        </a:rPr>
                        <a:t>userns mapping</a:t>
                      </a:r>
                      <a:r>
                        <a:rPr lang="en-US" sz="2000" dirty="0" smtClean="0">
                          <a:effectLst/>
                        </a:rPr>
                        <a:t> for greater isolation of Docker processes from host processes</a:t>
                      </a:r>
                      <a:endParaRPr lang="en-US" sz="2000" b="0" dirty="0" smtClean="0">
                        <a:effectLst/>
                      </a:endParaRPr>
                    </a:p>
                  </a:txBody>
                  <a:tcPr/>
                </a:tc>
              </a:tr>
              <a:tr h="1587370">
                <a:tc>
                  <a:txBody>
                    <a:bodyPr/>
                    <a:lstStyle/>
                    <a:p>
                      <a:pPr algn="l"/>
                      <a:r>
                        <a:rPr lang="en-US" sz="2000" dirty="0" smtClean="0">
                          <a:effectLst/>
                        </a:rPr>
                        <a:t>Don’t worry about time drift.</a:t>
                      </a:r>
                      <a:endParaRPr lang="en-US" sz="2000" b="0" dirty="0">
                        <a:latin typeface="Courier New" charset="0"/>
                        <a:ea typeface="Courier New" charset="0"/>
                        <a:cs typeface="Courier New" charset="0"/>
                      </a:endParaRPr>
                    </a:p>
                  </a:txBody>
                  <a:tcPr/>
                </a:tc>
                <a:tc>
                  <a:txBody>
                    <a:bodyPr/>
                    <a:lstStyle/>
                    <a:p>
                      <a:r>
                        <a:rPr lang="en-US" sz="2000" dirty="0" smtClean="0">
                          <a:effectLst/>
                        </a:rPr>
                        <a:t>Always run an NTP client on the Docker host and within each container process and sync them all to the same NTP server. If you use swarm services, also ensure that each Docker node syncs its clocks to the same time source as the containers.</a:t>
                      </a:r>
                      <a:endParaRPr lang="en-US" sz="2000" b="0" i="0" kern="1200" dirty="0" smtClean="0">
                        <a:solidFill>
                          <a:schemeClr val="tx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1706492641"/>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Use Official Repositories</a:t>
            </a:r>
            <a:endParaRPr lang="en-US" dirty="0">
              <a:solidFill>
                <a:schemeClr val="tx1"/>
              </a:solidFill>
            </a:endParaRPr>
          </a:p>
        </p:txBody>
      </p:sp>
      <p:sp>
        <p:nvSpPr>
          <p:cNvPr id="3" name="Content Placeholder 2"/>
          <p:cNvSpPr>
            <a:spLocks noGrp="1"/>
          </p:cNvSpPr>
          <p:nvPr>
            <p:ph idx="1"/>
          </p:nvPr>
        </p:nvSpPr>
        <p:spPr>
          <a:xfrm>
            <a:off x="1097279" y="1066801"/>
            <a:ext cx="10058401" cy="5181599"/>
          </a:xfrm>
        </p:spPr>
        <p:txBody>
          <a:bodyPr>
            <a:normAutofit/>
          </a:bodyPr>
          <a:lstStyle/>
          <a:p>
            <a:pPr>
              <a:buFont typeface="Wingdings" charset="2"/>
              <a:buChar char="q"/>
            </a:pPr>
            <a:r>
              <a:rPr lang="en-US" sz="2400" dirty="0">
                <a:solidFill>
                  <a:schemeClr val="tx1"/>
                </a:solidFill>
              </a:rPr>
              <a:t>Docker Hub contains a number of Official Repositories. </a:t>
            </a:r>
            <a:endParaRPr lang="en-US" sz="2400" dirty="0" smtClean="0">
              <a:solidFill>
                <a:schemeClr val="tx1"/>
              </a:solidFill>
            </a:endParaRPr>
          </a:p>
          <a:p>
            <a:pPr>
              <a:buFont typeface="Wingdings" charset="2"/>
              <a:buChar char="q"/>
            </a:pPr>
            <a:r>
              <a:rPr lang="en-US" sz="2400" dirty="0" smtClean="0">
                <a:solidFill>
                  <a:schemeClr val="tx1"/>
                </a:solidFill>
              </a:rPr>
              <a:t>These </a:t>
            </a:r>
            <a:r>
              <a:rPr lang="en-US" sz="2400" dirty="0">
                <a:solidFill>
                  <a:schemeClr val="tx1"/>
                </a:solidFill>
              </a:rPr>
              <a:t>are public, certified repositories from vendors and contributors to Docker. </a:t>
            </a:r>
            <a:endParaRPr lang="en-US" sz="2400" dirty="0" smtClean="0">
              <a:solidFill>
                <a:schemeClr val="tx1"/>
              </a:solidFill>
            </a:endParaRPr>
          </a:p>
          <a:p>
            <a:pPr>
              <a:buFont typeface="Wingdings" charset="2"/>
              <a:buChar char="q"/>
            </a:pPr>
            <a:r>
              <a:rPr lang="en-US" sz="2400" dirty="0" smtClean="0">
                <a:solidFill>
                  <a:schemeClr val="tx1"/>
                </a:solidFill>
              </a:rPr>
              <a:t>They </a:t>
            </a:r>
            <a:r>
              <a:rPr lang="en-US" sz="2400" dirty="0">
                <a:solidFill>
                  <a:schemeClr val="tx1"/>
                </a:solidFill>
              </a:rPr>
              <a:t>contain Docker images from vendors like Canonical, Oracle, and Red Hat that you can use as the basis to build your applications and services.</a:t>
            </a:r>
          </a:p>
          <a:p>
            <a:pPr>
              <a:buFont typeface="Wingdings" charset="2"/>
              <a:buChar char="q"/>
            </a:pPr>
            <a:r>
              <a:rPr lang="en-US" sz="2400" dirty="0">
                <a:solidFill>
                  <a:schemeClr val="tx1"/>
                </a:solidFill>
              </a:rPr>
              <a:t>With Official Repositories you know you’re using an optimized and up-to-date image that was built by experts to power your applications</a:t>
            </a:r>
            <a:r>
              <a:rPr lang="en-US" sz="2400" dirty="0" smtClean="0">
                <a:solidFill>
                  <a:schemeClr val="tx1"/>
                </a:solidFill>
              </a:rPr>
              <a:t>.</a:t>
            </a:r>
          </a:p>
          <a:p>
            <a:pPr>
              <a:buFont typeface="Wingdings" charset="2"/>
              <a:buChar char="q"/>
            </a:pPr>
            <a:r>
              <a:rPr lang="en-US" sz="2400" b="1" dirty="0" smtClean="0">
                <a:solidFill>
                  <a:schemeClr val="tx1"/>
                </a:solidFill>
              </a:rPr>
              <a:t>Always</a:t>
            </a:r>
            <a:r>
              <a:rPr lang="en-US" sz="2400" dirty="0" smtClean="0">
                <a:solidFill>
                  <a:schemeClr val="tx1"/>
                </a:solidFill>
              </a:rPr>
              <a:t> use official images from Docker Hub, whenever humanly possible!</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86</a:t>
            </a:fld>
            <a:endParaRPr lang="en-US" altLang="en-US"/>
          </a:p>
        </p:txBody>
      </p:sp>
    </p:spTree>
    <p:extLst>
      <p:ext uri="{BB962C8B-B14F-4D97-AF65-F5344CB8AC3E}">
        <p14:creationId xmlns:p14="http://schemas.microsoft.com/office/powerpoint/2010/main" val="2015028251"/>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Hands-on Exercise(s)</a:t>
            </a:r>
            <a:endParaRPr lang="en-US" dirty="0"/>
          </a:p>
        </p:txBody>
      </p:sp>
    </p:spTree>
    <p:extLst>
      <p:ext uri="{BB962C8B-B14F-4D97-AF65-F5344CB8AC3E}">
        <p14:creationId xmlns:p14="http://schemas.microsoft.com/office/powerpoint/2010/main" val="130472325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Hands-on Exercise(s)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Template</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88</a:t>
            </a:fld>
            <a:endParaRPr lang="en-US" altLang="en-US"/>
          </a:p>
        </p:txBody>
      </p:sp>
      <p:sp>
        <p:nvSpPr>
          <p:cNvPr id="6" name="Content Placeholder 2"/>
          <p:cNvSpPr>
            <a:spLocks noGrp="1"/>
          </p:cNvSpPr>
          <p:nvPr/>
        </p:nvSpPr>
        <p:spPr>
          <a:xfrm>
            <a:off x="1219200" y="3054928"/>
            <a:ext cx="4279336" cy="41376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template</a:t>
            </a:r>
            <a:endParaRPr lang="en-US" sz="2400"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1219200" y="3815599"/>
            <a:ext cx="2674482" cy="487563"/>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solidFill>
                  <a:schemeClr val="tx1"/>
                </a:solidFill>
                <a:latin typeface="Courier New" charset="0"/>
                <a:ea typeface="Courier New" charset="0"/>
                <a:cs typeface="Courier New" charset="0"/>
              </a:rPr>
              <a:t>xx.xxx.xx.x</a:t>
            </a:r>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714835830"/>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End of Chapter</a:t>
            </a:r>
            <a:endParaRPr lang="en-US" dirty="0"/>
          </a:p>
        </p:txBody>
      </p:sp>
    </p:spTree>
    <p:extLst>
      <p:ext uri="{BB962C8B-B14F-4D97-AF65-F5344CB8AC3E}">
        <p14:creationId xmlns:p14="http://schemas.microsoft.com/office/powerpoint/2010/main" val="3817068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In-container Java Development: Eclipse</a:t>
            </a:r>
          </a:p>
        </p:txBody>
      </p:sp>
      <p:sp>
        <p:nvSpPr>
          <p:cNvPr id="3" name="Content Placeholder 2"/>
          <p:cNvSpPr>
            <a:spLocks noGrp="1"/>
          </p:cNvSpPr>
          <p:nvPr>
            <p:ph idx="1"/>
          </p:nvPr>
        </p:nvSpPr>
        <p:spPr/>
        <p:txBody>
          <a:bodyPr>
            <a:normAutofit/>
          </a:bodyPr>
          <a:lstStyle/>
          <a:p>
            <a:pPr>
              <a:buFont typeface="Wingdings" charset="2"/>
              <a:buChar char="q"/>
            </a:pPr>
            <a:r>
              <a:rPr lang="en-US" sz="2400" dirty="0"/>
              <a:t> Select the </a:t>
            </a:r>
            <a:r>
              <a:rPr lang="en-US" sz="2400" dirty="0" err="1"/>
              <a:t>pom.xml</a:t>
            </a:r>
            <a:r>
              <a:rPr lang="en-US" sz="2400" dirty="0"/>
              <a:t> from the app directory, click `Finish</a:t>
            </a:r>
            <a:r>
              <a:rPr lang="en-US" sz="2400" dirty="0" smtClean="0"/>
              <a:t>`</a:t>
            </a:r>
            <a:endParaRPr lang="en-US" sz="2400"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9</a:t>
            </a:fld>
            <a:endParaRPr lang="en-US" alt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129" y="1600200"/>
            <a:ext cx="6148071" cy="4605049"/>
          </a:xfrm>
          <a:prstGeom prst="rect">
            <a:avLst/>
          </a:prstGeom>
        </p:spPr>
      </p:pic>
    </p:spTree>
    <p:extLst>
      <p:ext uri="{BB962C8B-B14F-4D97-AF65-F5344CB8AC3E}">
        <p14:creationId xmlns:p14="http://schemas.microsoft.com/office/powerpoint/2010/main" val="156122477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Green-1">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Green-1" id="{156DCCF7-3646-4809-A083-4CE9C4CB5991}" vid="{794C7AB6-B06D-438C-8590-E0CE209F89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Green-1</Template>
  <TotalTime>32398</TotalTime>
  <Words>6638</Words>
  <Application>Microsoft Macintosh PowerPoint</Application>
  <PresentationFormat>Widescreen</PresentationFormat>
  <Paragraphs>2282</Paragraphs>
  <Slides>89</Slides>
  <Notes>79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Angsana New</vt:lpstr>
      <vt:lpstr>Calibri</vt:lpstr>
      <vt:lpstr>Calibri Light</vt:lpstr>
      <vt:lpstr>Courier New</vt:lpstr>
      <vt:lpstr>Hand Of Sean (Demo)</vt:lpstr>
      <vt:lpstr>Mangal</vt:lpstr>
      <vt:lpstr>Wingdings</vt:lpstr>
      <vt:lpstr>Arial</vt:lpstr>
      <vt:lpstr>Green-1</vt:lpstr>
      <vt:lpstr>DevOps &amp; Beyond</vt:lpstr>
      <vt:lpstr>Debugging Container Overview</vt:lpstr>
      <vt:lpstr>Debugging Container Overview</vt:lpstr>
      <vt:lpstr>Debugging Container Overview</vt:lpstr>
      <vt:lpstr>Using Eclipse IDE for Debugging</vt:lpstr>
      <vt:lpstr>Using Eclipse IDE for Debugging</vt:lpstr>
      <vt:lpstr>In-container Java Development: Eclipse</vt:lpstr>
      <vt:lpstr>In-container Java Development: Eclipse</vt:lpstr>
      <vt:lpstr>In-container Java Development: Eclipse</vt:lpstr>
      <vt:lpstr>Building the Application</vt:lpstr>
      <vt:lpstr>Building the Application</vt:lpstr>
      <vt:lpstr>Building the Application</vt:lpstr>
      <vt:lpstr>Building the Application</vt:lpstr>
      <vt:lpstr>Building the Application</vt:lpstr>
      <vt:lpstr>Running the Application</vt:lpstr>
      <vt:lpstr>Running the Application</vt:lpstr>
      <vt:lpstr>Running the Application</vt:lpstr>
      <vt:lpstr>Running the Application</vt:lpstr>
      <vt:lpstr>Running the Application</vt:lpstr>
      <vt:lpstr>Running the Application</vt:lpstr>
      <vt:lpstr>Running the Application</vt:lpstr>
      <vt:lpstr>Running the Application</vt:lpstr>
      <vt:lpstr>Running the Application</vt:lpstr>
      <vt:lpstr>Configure Remote</vt:lpstr>
      <vt:lpstr>Configure Remote</vt:lpstr>
      <vt:lpstr>Configure Remote</vt:lpstr>
      <vt:lpstr>Configure Remote</vt:lpstr>
      <vt:lpstr>Finding the Error</vt:lpstr>
      <vt:lpstr>Finding the Error</vt:lpstr>
      <vt:lpstr>Finding the Error</vt:lpstr>
      <vt:lpstr>Finding the Error</vt:lpstr>
      <vt:lpstr>Finding the Error</vt:lpstr>
      <vt:lpstr>Finding the Error</vt:lpstr>
      <vt:lpstr>Finding the Error</vt:lpstr>
      <vt:lpstr>Finding the Error</vt:lpstr>
      <vt:lpstr>Finding the Error</vt:lpstr>
      <vt:lpstr>Finding the Error</vt:lpstr>
      <vt:lpstr>Finding the Error</vt:lpstr>
      <vt:lpstr>Finding the Error</vt:lpstr>
      <vt:lpstr>Finding the Error</vt:lpstr>
      <vt:lpstr>Finding the Error</vt:lpstr>
      <vt:lpstr>CI Jenkins Integration</vt:lpstr>
      <vt:lpstr>Jenkins Integration – Getting Started</vt:lpstr>
      <vt:lpstr>Jenkins Integration - Volume</vt:lpstr>
      <vt:lpstr>Jenkins Integration  - Backing Up Data</vt:lpstr>
      <vt:lpstr>Jenkins Integration - Executors</vt:lpstr>
      <vt:lpstr>Jenkins Integration - JVM Parameters</vt:lpstr>
      <vt:lpstr>Jenkins Integration - JVM Parameters</vt:lpstr>
      <vt:lpstr>Jenkins Integration - Reverse Proxy</vt:lpstr>
      <vt:lpstr>Jenkins Integration - Launching Parameters</vt:lpstr>
      <vt:lpstr>Jenkins Integration - Launching Parameters</vt:lpstr>
      <vt:lpstr>Jenkins Integration - Build</vt:lpstr>
      <vt:lpstr>Monitoring Containers</vt:lpstr>
      <vt:lpstr>Monitoring Containers</vt:lpstr>
      <vt:lpstr>Monitoring Containers</vt:lpstr>
      <vt:lpstr>Monitoring Containers</vt:lpstr>
      <vt:lpstr>Monitoring Containers</vt:lpstr>
      <vt:lpstr>Prometheus</vt:lpstr>
      <vt:lpstr>Prometheus</vt:lpstr>
      <vt:lpstr>Prometheus</vt:lpstr>
      <vt:lpstr>Prometheus</vt:lpstr>
      <vt:lpstr>Prometheus</vt:lpstr>
      <vt:lpstr>Prometheus</vt:lpstr>
      <vt:lpstr>Prometheus</vt:lpstr>
      <vt:lpstr>Prometheus</vt:lpstr>
      <vt:lpstr>Prometheus</vt:lpstr>
      <vt:lpstr>Prometheus</vt:lpstr>
      <vt:lpstr>Prometheus</vt:lpstr>
      <vt:lpstr>Prometheus</vt:lpstr>
      <vt:lpstr>Prometheus</vt:lpstr>
      <vt:lpstr>Prometheus</vt:lpstr>
      <vt:lpstr>Logging</vt:lpstr>
      <vt:lpstr>Logging</vt:lpstr>
      <vt:lpstr>Visualization/UI for Containers</vt:lpstr>
      <vt:lpstr>Visualization/UI for Containers</vt:lpstr>
      <vt:lpstr>Configuration Management</vt:lpstr>
      <vt:lpstr>Configuration Management</vt:lpstr>
      <vt:lpstr>Docker Development Best Pratices</vt:lpstr>
      <vt:lpstr>Docker Development Best Practices</vt:lpstr>
      <vt:lpstr>Keeping Images Small</vt:lpstr>
      <vt:lpstr>Keeping Images Small</vt:lpstr>
      <vt:lpstr>Where and How to Persist Application Data</vt:lpstr>
      <vt:lpstr>Use Swarm Services When Possible</vt:lpstr>
      <vt:lpstr>Use CI/CD for Testing and Deployment</vt:lpstr>
      <vt:lpstr>Differences in Dev and Prod Environments </vt:lpstr>
      <vt:lpstr>Use Official Repositories</vt:lpstr>
      <vt:lpstr>Hands-on Exercise(s)</vt:lpstr>
      <vt:lpstr>Hands-on Exercise(s)</vt:lpstr>
      <vt:lpstr>End of Chapter</vt:lpstr>
    </vt:vector>
  </TitlesOfParts>
  <Company>Microsoft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Choi, Jong Youl</dc:creator>
  <cp:lastModifiedBy>james30152@yahoo.com</cp:lastModifiedBy>
  <cp:revision>1311</cp:revision>
  <dcterms:created xsi:type="dcterms:W3CDTF">2010-11-02T19:01:47Z</dcterms:created>
  <dcterms:modified xsi:type="dcterms:W3CDTF">2018-02-28T19:20:57Z</dcterms:modified>
</cp:coreProperties>
</file>